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1998325" cy="7559675"/>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Vivid">
    <p:spTree>
      <p:nvGrpSpPr>
        <p:cNvPr id="1" name=""/>
        <p:cNvGrpSpPr/>
        <p:nvPr/>
      </p:nvGrpSpPr>
      <p:grpSpPr>
        <a:xfrm>
          <a:off x="0" y="0"/>
          <a:ext cx="0" cy="0"/>
          <a:chOff x="0" y="0"/>
          <a:chExt cx="0" cy="0"/>
        </a:xfrm>
      </p:grpSpPr>
      <p:sp>
        <p:nvSpPr>
          <p:cNvPr id="5" name="PlaceHolder 1"/>
          <p:cNvSpPr>
            <a:spLocks noGrp="1"/>
          </p:cNvSpPr>
          <p:nvPr>
            <p:ph type="title"/>
          </p:nvPr>
        </p:nvSpPr>
        <p:spPr>
          <a:xfrm>
            <a:off x="599040" y="121320"/>
            <a:ext cx="107982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599040" y="1920240"/>
            <a:ext cx="10739160" cy="4663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B079CB2-7425-42C2-8E08-43934612156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12" name="PlaceHolder 1"/>
          <p:cNvSpPr>
            <a:spLocks noGrp="1"/>
          </p:cNvSpPr>
          <p:nvPr>
            <p:ph type="title"/>
          </p:nvPr>
        </p:nvSpPr>
        <p:spPr>
          <a:xfrm>
            <a:off x="599040" y="121320"/>
            <a:ext cx="107982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type="subTitle"/>
          </p:nvPr>
        </p:nvSpPr>
        <p:spPr>
          <a:xfrm>
            <a:off x="599040" y="1920240"/>
            <a:ext cx="10739160" cy="46630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BFB6843-E3B9-4B49-83D2-27F86DF8F97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Vivid1">
    <p:spTree>
      <p:nvGrpSpPr>
        <p:cNvPr id="1" name=""/>
        <p:cNvGrpSpPr/>
        <p:nvPr/>
      </p:nvGrpSpPr>
      <p:grpSpPr>
        <a:xfrm>
          <a:off x="0" y="0"/>
          <a:ext cx="0" cy="0"/>
          <a:chOff x="0" y="0"/>
          <a:chExt cx="0" cy="0"/>
        </a:xfrm>
      </p:grpSpPr>
      <p:sp>
        <p:nvSpPr>
          <p:cNvPr id="19" name="PlaceHolder 1"/>
          <p:cNvSpPr>
            <a:spLocks noGrp="1"/>
          </p:cNvSpPr>
          <p:nvPr>
            <p:ph type="title"/>
          </p:nvPr>
        </p:nvSpPr>
        <p:spPr>
          <a:xfrm>
            <a:off x="599040" y="121320"/>
            <a:ext cx="107982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599040" y="1920240"/>
            <a:ext cx="10739160" cy="4663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F66E0C7D-E381-438A-B2BE-A34E2C21D13E}" type="slidenum">
              <a:t>&lt;#&gt;</a:t>
            </a:fld>
          </a:p>
        </p:txBody>
      </p:sp>
      <p:sp>
        <p:nvSpPr>
          <p:cNvPr id="6" name="PlaceHolder 5"/>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599040" y="1920240"/>
            <a:ext cx="10739160" cy="4663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ftr" idx="1"/>
          </p:nvPr>
        </p:nvSpPr>
        <p:spPr>
          <a:xfrm>
            <a:off x="4066560" y="6887160"/>
            <a:ext cx="3802680" cy="521280"/>
          </a:xfrm>
          <a:prstGeom prst="rect">
            <a:avLst/>
          </a:prstGeom>
          <a:noFill/>
          <a:ln w="0">
            <a:solidFill>
              <a:srgbClr val="808080"/>
            </a:solidFill>
          </a:ln>
        </p:spPr>
        <p:txBody>
          <a:bodyPr lIns="0" rIns="0" tIns="0" bIns="0" anchor="t">
            <a:noAutofit/>
          </a:bodyPr>
          <a:lstStyle>
            <a:lvl1pPr indent="0" algn="ctr">
              <a:lnSpc>
                <a:spcPct val="100000"/>
              </a:lnSpc>
              <a:buNone/>
              <a:tabLst>
                <a:tab algn="l" pos="0"/>
              </a:tabLst>
              <a:defRPr b="0" lang="en-US" sz="2400" spc="-1" strike="noStrike">
                <a:solidFill>
                  <a:srgbClr val="dbf5f9"/>
                </a:solidFill>
                <a:latin typeface="Source Sans Pro"/>
              </a:defRPr>
            </a:lvl1pPr>
          </a:lstStyle>
          <a:p>
            <a:pPr indent="0" algn="ctr">
              <a:lnSpc>
                <a:spcPct val="100000"/>
              </a:lnSpc>
              <a:buNone/>
              <a:tabLst>
                <a:tab algn="l" pos="0"/>
              </a:tabLst>
            </a:pPr>
            <a:r>
              <a:rPr b="0" lang="en-US" sz="2400" spc="-1" strike="noStrike">
                <a:solidFill>
                  <a:srgbClr val="dbf5f9"/>
                </a:solidFill>
                <a:latin typeface="Source Sans Pro"/>
              </a:rPr>
              <a:t>&lt;footer&gt;</a:t>
            </a:r>
            <a:endParaRPr b="0" lang="en-US" sz="2400" spc="-1" strike="noStrike">
              <a:solidFill>
                <a:srgbClr val="000000"/>
              </a:solidFill>
              <a:latin typeface="Times New Roman"/>
            </a:endParaRPr>
          </a:p>
        </p:txBody>
      </p:sp>
      <p:sp>
        <p:nvSpPr>
          <p:cNvPr id="3" name="PlaceHolder 4"/>
          <p:cNvSpPr>
            <a:spLocks noGrp="1"/>
          </p:cNvSpPr>
          <p:nvPr>
            <p:ph type="sldNum" idx="2"/>
          </p:nvPr>
        </p:nvSpPr>
        <p:spPr>
          <a:xfrm>
            <a:off x="8566200" y="6887160"/>
            <a:ext cx="2795040" cy="521280"/>
          </a:xfrm>
          <a:prstGeom prst="rect">
            <a:avLst/>
          </a:prstGeom>
          <a:noFill/>
          <a:ln w="0">
            <a:solidFill>
              <a:srgbClr val="808080"/>
            </a:solidFill>
          </a:ln>
        </p:spPr>
        <p:txBody>
          <a:bodyPr lIns="0" rIns="0" tIns="0" bIns="0" anchor="t">
            <a:noAutofit/>
          </a:bodyPr>
          <a:lstStyle>
            <a:lvl1pPr indent="0" algn="r">
              <a:lnSpc>
                <a:spcPct val="100000"/>
              </a:lnSpc>
              <a:buNone/>
              <a:tabLst>
                <a:tab algn="l" pos="0"/>
              </a:tabLst>
              <a:defRPr b="0" lang="en-US" sz="2400" spc="-1" strike="noStrike">
                <a:solidFill>
                  <a:srgbClr val="dbf5f9"/>
                </a:solidFill>
                <a:latin typeface="Source Sans Pro"/>
              </a:defRPr>
            </a:lvl1pPr>
          </a:lstStyle>
          <a:p>
            <a:pPr indent="0" algn="r">
              <a:lnSpc>
                <a:spcPct val="100000"/>
              </a:lnSpc>
              <a:buNone/>
              <a:tabLst>
                <a:tab algn="l" pos="0"/>
              </a:tabLst>
            </a:pPr>
            <a:fld id="{7AF7BE63-2C6F-4FA6-BB7C-6E505D60680E}" type="slidenum">
              <a:rPr b="0" lang="en-US" sz="2400" spc="-1" strike="noStrike">
                <a:solidFill>
                  <a:srgbClr val="dbf5f9"/>
                </a:solidFill>
                <a:latin typeface="Source Sans Pro"/>
              </a:rPr>
              <a:t>&lt;number&gt;</a:t>
            </a:fld>
            <a:endParaRPr b="0" lang="en-US" sz="2400" spc="-1" strike="noStrike">
              <a:solidFill>
                <a:srgbClr val="000000"/>
              </a:solidFill>
              <a:latin typeface="Times New Roman"/>
            </a:endParaRPr>
          </a:p>
        </p:txBody>
      </p:sp>
      <p:sp>
        <p:nvSpPr>
          <p:cNvPr id="4" name="PlaceHolder 5"/>
          <p:cNvSpPr>
            <a:spLocks noGrp="1"/>
          </p:cNvSpPr>
          <p:nvPr>
            <p:ph type="dt" idx="3"/>
          </p:nvPr>
        </p:nvSpPr>
        <p:spPr>
          <a:xfrm>
            <a:off x="563040" y="6887160"/>
            <a:ext cx="2795040" cy="521280"/>
          </a:xfrm>
          <a:prstGeom prst="rect">
            <a:avLst/>
          </a:prstGeom>
          <a:noFill/>
          <a:ln w="0">
            <a:solidFill>
              <a:srgbClr val="808080"/>
            </a:solid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 name="PlaceHolder 2"/>
          <p:cNvSpPr>
            <a:spLocks noGrp="1"/>
          </p:cNvSpPr>
          <p:nvPr>
            <p:ph type="ftr" idx="4"/>
          </p:nvPr>
        </p:nvSpPr>
        <p:spPr>
          <a:xfrm>
            <a:off x="4066560" y="6887160"/>
            <a:ext cx="3802680" cy="521280"/>
          </a:xfrm>
          <a:prstGeom prst="rect">
            <a:avLst/>
          </a:prstGeom>
          <a:noFill/>
          <a:ln w="0">
            <a:solidFill>
              <a:srgbClr val="808080"/>
            </a:solidFill>
          </a:ln>
        </p:spPr>
        <p:txBody>
          <a:bodyPr lIns="0" rIns="0" tIns="0" bIns="0" anchor="t">
            <a:noAutofit/>
          </a:bodyPr>
          <a:lstStyle>
            <a:lvl1pPr indent="0" algn="ctr">
              <a:lnSpc>
                <a:spcPct val="100000"/>
              </a:lnSpc>
              <a:buNone/>
              <a:tabLst>
                <a:tab algn="l" pos="0"/>
              </a:tabLst>
              <a:defRPr b="0" lang="en-US" sz="2400" spc="-1" strike="noStrike">
                <a:solidFill>
                  <a:srgbClr val="dbf5f9"/>
                </a:solidFill>
                <a:latin typeface="Source Sans Pro"/>
              </a:defRPr>
            </a:lvl1pPr>
          </a:lstStyle>
          <a:p>
            <a:pPr indent="0" algn="ctr">
              <a:lnSpc>
                <a:spcPct val="100000"/>
              </a:lnSpc>
              <a:buNone/>
              <a:tabLst>
                <a:tab algn="l" pos="0"/>
              </a:tabLst>
            </a:pPr>
            <a:r>
              <a:rPr b="0" lang="en-US" sz="2400" spc="-1" strike="noStrike">
                <a:solidFill>
                  <a:srgbClr val="dbf5f9"/>
                </a:solidFill>
                <a:latin typeface="Source Sans Pro"/>
              </a:rPr>
              <a:t>&lt;footer&gt;</a:t>
            </a:r>
            <a:endParaRPr b="0" lang="en-US" sz="2400" spc="-1" strike="noStrike">
              <a:solidFill>
                <a:srgbClr val="000000"/>
              </a:solidFill>
              <a:latin typeface="Times New Roman"/>
            </a:endParaRPr>
          </a:p>
        </p:txBody>
      </p:sp>
      <p:sp>
        <p:nvSpPr>
          <p:cNvPr id="9" name="PlaceHolder 3"/>
          <p:cNvSpPr>
            <a:spLocks noGrp="1"/>
          </p:cNvSpPr>
          <p:nvPr>
            <p:ph type="sldNum" idx="5"/>
          </p:nvPr>
        </p:nvSpPr>
        <p:spPr>
          <a:xfrm>
            <a:off x="8566200" y="6887160"/>
            <a:ext cx="2795040" cy="521280"/>
          </a:xfrm>
          <a:prstGeom prst="rect">
            <a:avLst/>
          </a:prstGeom>
          <a:noFill/>
          <a:ln w="0">
            <a:solidFill>
              <a:srgbClr val="808080"/>
            </a:solidFill>
          </a:ln>
        </p:spPr>
        <p:txBody>
          <a:bodyPr lIns="0" rIns="0" tIns="0" bIns="0" anchor="t">
            <a:noAutofit/>
          </a:bodyPr>
          <a:lstStyle>
            <a:lvl1pPr indent="0" algn="r">
              <a:lnSpc>
                <a:spcPct val="100000"/>
              </a:lnSpc>
              <a:buNone/>
              <a:tabLst>
                <a:tab algn="l" pos="0"/>
              </a:tabLst>
              <a:defRPr b="0" lang="en-US" sz="2400" spc="-1" strike="noStrike">
                <a:solidFill>
                  <a:srgbClr val="dbf5f9"/>
                </a:solidFill>
                <a:latin typeface="Source Sans Pro"/>
              </a:defRPr>
            </a:lvl1pPr>
          </a:lstStyle>
          <a:p>
            <a:pPr indent="0" algn="r">
              <a:lnSpc>
                <a:spcPct val="100000"/>
              </a:lnSpc>
              <a:buNone/>
              <a:tabLst>
                <a:tab algn="l" pos="0"/>
              </a:tabLst>
            </a:pPr>
            <a:fld id="{772E4464-A58F-48AC-8DC2-0139EB5A5DA5}" type="slidenum">
              <a:rPr b="0" lang="en-US" sz="2400" spc="-1" strike="noStrike">
                <a:solidFill>
                  <a:srgbClr val="dbf5f9"/>
                </a:solidFill>
                <a:latin typeface="Source Sans Pro"/>
              </a:rPr>
              <a:t>&lt;number&gt;</a:t>
            </a:fld>
            <a:endParaRPr b="0" lang="en-US" sz="2400" spc="-1" strike="noStrike">
              <a:solidFill>
                <a:srgbClr val="000000"/>
              </a:solidFill>
              <a:latin typeface="Times New Roman"/>
            </a:endParaRPr>
          </a:p>
        </p:txBody>
      </p:sp>
      <p:sp>
        <p:nvSpPr>
          <p:cNvPr id="10" name="PlaceHolder 4"/>
          <p:cNvSpPr>
            <a:spLocks noGrp="1"/>
          </p:cNvSpPr>
          <p:nvPr>
            <p:ph type="dt" idx="6"/>
          </p:nvPr>
        </p:nvSpPr>
        <p:spPr>
          <a:xfrm>
            <a:off x="563040" y="6887160"/>
            <a:ext cx="2795040" cy="521280"/>
          </a:xfrm>
          <a:prstGeom prst="rect">
            <a:avLst/>
          </a:prstGeom>
          <a:noFill/>
          <a:ln w="0">
            <a:solidFill>
              <a:srgbClr val="808080"/>
            </a:solid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 name="PlaceHolder 5"/>
          <p:cNvSpPr>
            <a:spLocks noGrp="1"/>
          </p:cNvSpPr>
          <p:nvPr>
            <p:ph type="body"/>
          </p:nvPr>
        </p:nvSpPr>
        <p:spPr>
          <a:xfrm>
            <a:off x="599760" y="1768680"/>
            <a:ext cx="107982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a:t>
            </a:r>
            <a:r>
              <a:rPr b="0" lang="en-US" sz="3200" spc="-1" strike="noStrike">
                <a:solidFill>
                  <a:srgbClr val="000000"/>
                </a:solidFill>
                <a:latin typeface="Arial"/>
              </a:rPr>
              <a:t>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 name="PlaceHolder 2"/>
          <p:cNvSpPr>
            <a:spLocks noGrp="1"/>
          </p:cNvSpPr>
          <p:nvPr>
            <p:ph type="body"/>
          </p:nvPr>
        </p:nvSpPr>
        <p:spPr>
          <a:xfrm>
            <a:off x="599040" y="1920240"/>
            <a:ext cx="10739160" cy="4663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 name="PlaceHolder 3"/>
          <p:cNvSpPr>
            <a:spLocks noGrp="1"/>
          </p:cNvSpPr>
          <p:nvPr>
            <p:ph type="ftr" idx="7"/>
          </p:nvPr>
        </p:nvSpPr>
        <p:spPr>
          <a:xfrm>
            <a:off x="4102560" y="6887160"/>
            <a:ext cx="3802680" cy="521280"/>
          </a:xfrm>
          <a:prstGeom prst="rect">
            <a:avLst/>
          </a:prstGeom>
          <a:noFill/>
          <a:ln w="0">
            <a:noFill/>
          </a:ln>
        </p:spPr>
        <p:txBody>
          <a:bodyPr lIns="0" rIns="0" tIns="0" bIns="0" anchor="t">
            <a:noAutofit/>
          </a:bodyPr>
          <a:lstStyle>
            <a:lvl1pPr indent="0" algn="ctr">
              <a:lnSpc>
                <a:spcPct val="100000"/>
              </a:lnSpc>
              <a:buNone/>
              <a:tabLst>
                <a:tab algn="l" pos="0"/>
              </a:tabLst>
              <a:defRPr b="0" lang="en-US" sz="2400" spc="-1" strike="noStrike">
                <a:solidFill>
                  <a:srgbClr val="484848"/>
                </a:solidFill>
                <a:latin typeface="Source Sans Pro"/>
              </a:defRPr>
            </a:lvl1pPr>
          </a:lstStyle>
          <a:p>
            <a:pPr indent="0" algn="ctr">
              <a:lnSpc>
                <a:spcPct val="100000"/>
              </a:lnSpc>
              <a:buNone/>
              <a:tabLst>
                <a:tab algn="l" pos="0"/>
              </a:tabLst>
            </a:pPr>
            <a:r>
              <a:rPr b="0" lang="en-US" sz="2400" spc="-1" strike="noStrike">
                <a:solidFill>
                  <a:srgbClr val="484848"/>
                </a:solidFill>
                <a:latin typeface="Source Sans Pro"/>
              </a:rPr>
              <a:t>&lt;footer&gt;</a:t>
            </a:r>
            <a:endParaRPr b="0" lang="en-US" sz="2400" spc="-1" strike="noStrike">
              <a:solidFill>
                <a:srgbClr val="000000"/>
              </a:solidFill>
              <a:latin typeface="Times New Roman"/>
            </a:endParaRPr>
          </a:p>
        </p:txBody>
      </p:sp>
      <p:sp>
        <p:nvSpPr>
          <p:cNvPr id="17" name="PlaceHolder 4"/>
          <p:cNvSpPr>
            <a:spLocks noGrp="1"/>
          </p:cNvSpPr>
          <p:nvPr>
            <p:ph type="sldNum" idx="8"/>
          </p:nvPr>
        </p:nvSpPr>
        <p:spPr>
          <a:xfrm>
            <a:off x="8602200" y="6887160"/>
            <a:ext cx="2795040" cy="521280"/>
          </a:xfrm>
          <a:prstGeom prst="rect">
            <a:avLst/>
          </a:prstGeom>
          <a:noFill/>
          <a:ln w="0">
            <a:noFill/>
          </a:ln>
        </p:spPr>
        <p:txBody>
          <a:bodyPr lIns="0" rIns="0" tIns="0" bIns="0" anchor="t">
            <a:noAutofit/>
          </a:bodyPr>
          <a:lstStyle>
            <a:lvl1pPr indent="0" algn="r">
              <a:lnSpc>
                <a:spcPct val="100000"/>
              </a:lnSpc>
              <a:buNone/>
              <a:tabLst>
                <a:tab algn="l" pos="0"/>
              </a:tabLst>
              <a:defRPr b="0" lang="en-US" sz="2400" spc="-1" strike="noStrike">
                <a:solidFill>
                  <a:srgbClr val="484848"/>
                </a:solidFill>
                <a:latin typeface="Source Sans Pro"/>
              </a:defRPr>
            </a:lvl1pPr>
          </a:lstStyle>
          <a:p>
            <a:pPr indent="0" algn="r">
              <a:lnSpc>
                <a:spcPct val="100000"/>
              </a:lnSpc>
              <a:buNone/>
              <a:tabLst>
                <a:tab algn="l" pos="0"/>
              </a:tabLst>
            </a:pPr>
            <a:fld id="{0D5EB43C-EAD3-4EA1-9DE9-ED03B3E87D33}" type="slidenum">
              <a:rPr b="0" lang="en-US" sz="2400" spc="-1" strike="noStrike">
                <a:solidFill>
                  <a:srgbClr val="484848"/>
                </a:solidFill>
                <a:latin typeface="Source Sans Pro"/>
              </a:rPr>
              <a:t>&lt;number&gt;</a:t>
            </a:fld>
            <a:endParaRPr b="0" lang="en-US" sz="2400" spc="-1" strike="noStrike">
              <a:solidFill>
                <a:srgbClr val="000000"/>
              </a:solidFill>
              <a:latin typeface="Times New Roman"/>
            </a:endParaRPr>
          </a:p>
        </p:txBody>
      </p:sp>
      <p:sp>
        <p:nvSpPr>
          <p:cNvPr id="18" name="PlaceHolder 5"/>
          <p:cNvSpPr>
            <a:spLocks noGrp="1"/>
          </p:cNvSpPr>
          <p:nvPr>
            <p:ph type="dt" idx="9"/>
          </p:nvPr>
        </p:nvSpPr>
        <p:spPr>
          <a:xfrm>
            <a:off x="599040" y="6887160"/>
            <a:ext cx="2795040" cy="52128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 name="" descr=""/>
          <p:cNvPicPr/>
          <p:nvPr/>
        </p:nvPicPr>
        <p:blipFill>
          <a:blip r:embed="rId1"/>
          <a:stretch/>
        </p:blipFill>
        <p:spPr>
          <a:xfrm>
            <a:off x="-21960" y="3398040"/>
            <a:ext cx="3587760" cy="3587760"/>
          </a:xfrm>
          <a:prstGeom prst="rect">
            <a:avLst/>
          </a:prstGeom>
          <a:ln w="0">
            <a:noFill/>
          </a:ln>
        </p:spPr>
      </p:pic>
      <p:pic>
        <p:nvPicPr>
          <p:cNvPr id="22" name="" descr=""/>
          <p:cNvPicPr/>
          <p:nvPr/>
        </p:nvPicPr>
        <p:blipFill>
          <a:blip r:embed="rId2"/>
          <a:stretch/>
        </p:blipFill>
        <p:spPr>
          <a:xfrm>
            <a:off x="8410680" y="3398040"/>
            <a:ext cx="3587760" cy="3587760"/>
          </a:xfrm>
          <a:prstGeom prst="rect">
            <a:avLst/>
          </a:prstGeom>
          <a:ln w="0">
            <a:noFill/>
          </a:ln>
        </p:spPr>
      </p:pic>
      <p:sp>
        <p:nvSpPr>
          <p:cNvPr id="23" name="PlaceHolder 1"/>
          <p:cNvSpPr>
            <a:spLocks noGrp="1"/>
          </p:cNvSpPr>
          <p:nvPr>
            <p:ph type="title"/>
          </p:nvPr>
        </p:nvSpPr>
        <p:spPr>
          <a:xfrm>
            <a:off x="548640" y="640080"/>
            <a:ext cx="10798200" cy="2834280"/>
          </a:xfrm>
          <a:prstGeom prst="rect">
            <a:avLst/>
          </a:prstGeom>
          <a:noFill/>
          <a:ln w="0">
            <a:noFill/>
          </a:ln>
        </p:spPr>
        <p:txBody>
          <a:bodyPr lIns="0" rIns="0" tIns="0" bIns="0" anchor="b">
            <a:normAutofit/>
          </a:bodyPr>
          <a:p>
            <a:pPr indent="0" algn="ctr">
              <a:lnSpc>
                <a:spcPct val="100000"/>
              </a:lnSpc>
              <a:buNone/>
              <a:tabLst>
                <a:tab algn="l" pos="0"/>
              </a:tabLst>
            </a:pPr>
            <a:r>
              <a:rPr b="0" lang="en-US" sz="8000" spc="-1" strike="noStrike">
                <a:solidFill>
                  <a:srgbClr val="04617b"/>
                </a:solidFill>
                <a:latin typeface="Source Sans Pro Light"/>
              </a:rPr>
              <a:t>75th Anniversary Commemorative Coin</a:t>
            </a:r>
            <a:endParaRPr b="0" lang="en-US" sz="8000" spc="-1" strike="noStrike">
              <a:solidFill>
                <a:srgbClr val="000000"/>
              </a:solidFill>
              <a:latin typeface="Arial"/>
            </a:endParaRPr>
          </a:p>
        </p:txBody>
      </p:sp>
      <p:sp>
        <p:nvSpPr>
          <p:cNvPr id="24" name="PlaceHolder 2"/>
          <p:cNvSpPr>
            <a:spLocks noGrp="1"/>
          </p:cNvSpPr>
          <p:nvPr>
            <p:ph type="subTitle"/>
          </p:nvPr>
        </p:nvSpPr>
        <p:spPr>
          <a:xfrm>
            <a:off x="3843360" y="5569560"/>
            <a:ext cx="4844160" cy="1596240"/>
          </a:xfrm>
          <a:prstGeom prst="rect">
            <a:avLst/>
          </a:prstGeom>
          <a:noFill/>
          <a:ln w="0">
            <a:noFill/>
          </a:ln>
        </p:spPr>
        <p:txBody>
          <a:bodyPr lIns="0" rIns="0" tIns="0" bIns="0" anchor="t">
            <a:noAutofit/>
          </a:bodyPr>
          <a:p>
            <a:pPr indent="0" algn="ctr">
              <a:lnSpc>
                <a:spcPct val="100000"/>
              </a:lnSpc>
              <a:buNone/>
              <a:tabLst>
                <a:tab algn="l" pos="0"/>
              </a:tabLst>
            </a:pPr>
            <a:endParaRPr b="0" lang="en-US" sz="3600" spc="-1" strike="noStrike">
              <a:solidFill>
                <a:srgbClr val="000000"/>
              </a:solidFill>
              <a:latin typeface="Arial"/>
            </a:endParaRPr>
          </a:p>
          <a:p>
            <a:pPr indent="0" algn="ctr">
              <a:lnSpc>
                <a:spcPct val="100000"/>
              </a:lnSpc>
              <a:buNone/>
              <a:tabLst>
                <a:tab algn="l" pos="0"/>
              </a:tabLst>
            </a:pPr>
            <a:r>
              <a:rPr b="1" lang="en-US" sz="3600" spc="-1" strike="noStrike">
                <a:solidFill>
                  <a:srgbClr val="dbf5f9"/>
                </a:solidFill>
                <a:latin typeface="Source Sans Pro"/>
              </a:rPr>
              <a:t>Craeft &amp; DigiPat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9" name="" descr=""/>
          <p:cNvPicPr/>
          <p:nvPr/>
        </p:nvPicPr>
        <p:blipFill>
          <a:blip r:embed="rId2"/>
          <a:stretch/>
        </p:blipFill>
        <p:spPr>
          <a:xfrm>
            <a:off x="0" y="1463040"/>
            <a:ext cx="11998440" cy="6096600"/>
          </a:xfrm>
          <a:prstGeom prst="rect">
            <a:avLst/>
          </a:prstGeom>
          <a:ln w="0">
            <a:noFill/>
          </a:ln>
        </p:spPr>
      </p:pic>
      <p:sp>
        <p:nvSpPr>
          <p:cNvPr id="50"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51" name="PlaceHolder 2"/>
          <p:cNvSpPr>
            <a:spLocks noGrp="1"/>
          </p:cNvSpPr>
          <p:nvPr>
            <p:ph/>
          </p:nvPr>
        </p:nvSpPr>
        <p:spPr>
          <a:xfrm>
            <a:off x="6492240" y="5901840"/>
            <a:ext cx="5303160" cy="1462680"/>
          </a:xfrm>
          <a:prstGeom prst="rect">
            <a:avLst/>
          </a:prstGeom>
          <a:noFill/>
          <a:ln w="0">
            <a:noFill/>
          </a:ln>
        </p:spPr>
        <p:txBody>
          <a:bodyPr lIns="0" rIns="0" tIns="0" bIns="0" anchor="t">
            <a:noAutofit/>
          </a:bodyPr>
          <a:p>
            <a:pPr marL="432000" indent="0" algn="r">
              <a:lnSpc>
                <a:spcPct val="100000"/>
              </a:lnSpc>
              <a:buNone/>
              <a:tabLst>
                <a:tab algn="l" pos="0"/>
              </a:tabLst>
            </a:pPr>
            <a:r>
              <a:rPr b="0" i="1" lang="en-US" sz="4800" spc="-1" strike="noStrike">
                <a:solidFill>
                  <a:srgbClr val="ffffff"/>
                </a:solidFill>
                <a:latin typeface="Source Sans Pro"/>
              </a:rPr>
              <a:t>Let’s</a:t>
            </a:r>
            <a:endParaRPr b="0" lang="en-US" sz="4800" spc="-1" strike="noStrike">
              <a:solidFill>
                <a:srgbClr val="000000"/>
              </a:solidFill>
              <a:latin typeface="Arial"/>
            </a:endParaRPr>
          </a:p>
          <a:p>
            <a:pPr marL="432000" indent="0" algn="r">
              <a:lnSpc>
                <a:spcPct val="100000"/>
              </a:lnSpc>
              <a:spcAft>
                <a:spcPts val="1409"/>
              </a:spcAft>
              <a:buNone/>
              <a:tabLst>
                <a:tab algn="l" pos="0"/>
              </a:tabLst>
            </a:pPr>
            <a:r>
              <a:rPr b="0" i="1" lang="en-US" sz="4800" spc="-1" strike="noStrike">
                <a:solidFill>
                  <a:srgbClr val="ffffff"/>
                </a:solidFill>
                <a:latin typeface="Source Sans Pro"/>
              </a:rPr>
              <a:t>Gets Started</a:t>
            </a:r>
            <a:endParaRPr b="0" lang="en-US" sz="4800" spc="-1" strike="noStrike">
              <a:solidFill>
                <a:srgbClr val="000000"/>
              </a:solidFill>
              <a:latin typeface="Arial"/>
            </a:endParaRPr>
          </a:p>
          <a:p>
            <a:pPr marL="432000" indent="0">
              <a:lnSpc>
                <a:spcPct val="100000"/>
              </a:lnSpc>
              <a:spcAft>
                <a:spcPts val="1409"/>
              </a:spcAft>
              <a:buNone/>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53" name="PlaceHolder 2"/>
          <p:cNvSpPr>
            <a:spLocks noGrp="1"/>
          </p:cNvSpPr>
          <p:nvPr>
            <p:ph/>
          </p:nvPr>
        </p:nvSpPr>
        <p:spPr>
          <a:xfrm>
            <a:off x="599040" y="1920240"/>
            <a:ext cx="5801400" cy="5120280"/>
          </a:xfrm>
          <a:prstGeom prst="rect">
            <a:avLst/>
          </a:prstGeom>
          <a:noFill/>
          <a:ln w="0">
            <a:noFill/>
          </a:ln>
        </p:spPr>
        <p:txBody>
          <a:bodyPr lIns="0" rIns="0" tIns="0" bIns="0" anchor="t">
            <a:noAutofit/>
          </a:bodyPr>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On the front of the coin we noticed that there is what appears to be Braille under certain letters. </a:t>
            </a:r>
            <a:endParaRPr b="0" lang="en-US" sz="2800" spc="-1" strike="noStrike">
              <a:solidFill>
                <a:srgbClr val="000000"/>
              </a:solidFill>
              <a:latin typeface="Arial"/>
            </a:endParaRPr>
          </a:p>
          <a:p>
            <a:pPr marL="432000" indent="0">
              <a:lnSpc>
                <a:spcPct val="100000"/>
              </a:lnSpc>
              <a:spcAft>
                <a:spcPts val="1409"/>
              </a:spcAft>
              <a:buNone/>
              <a:tabLst>
                <a:tab algn="l" pos="0"/>
              </a:tabLst>
            </a:pPr>
            <a:endParaRPr b="0" lang="en-US" sz="2800" spc="-1" strike="noStrike">
              <a:solidFill>
                <a:srgbClr val="000000"/>
              </a:solidFill>
              <a:latin typeface="Arial"/>
            </a:endParaRPr>
          </a:p>
          <a:p>
            <a:pPr marL="432000" indent="0">
              <a:lnSpc>
                <a:spcPct val="100000"/>
              </a:lnSpc>
              <a:spcAft>
                <a:spcPts val="1409"/>
              </a:spcAft>
              <a:buNone/>
              <a:tabLst>
                <a:tab algn="l" pos="0"/>
              </a:tabLst>
            </a:pPr>
            <a:endParaRPr b="0" lang="en-US" sz="3200" spc="-1" strike="noStrike">
              <a:solidFill>
                <a:srgbClr val="000000"/>
              </a:solidFill>
              <a:latin typeface="Arial"/>
            </a:endParaRPr>
          </a:p>
          <a:p>
            <a:pPr marL="864000" indent="0">
              <a:lnSpc>
                <a:spcPct val="100000"/>
              </a:lnSpc>
              <a:spcAft>
                <a:spcPts val="1123"/>
              </a:spcAft>
              <a:buNone/>
              <a:tabLst>
                <a:tab algn="l" pos="0"/>
              </a:tabLst>
            </a:pPr>
            <a:endParaRPr b="0" lang="en-US" sz="2800" spc="-1" strike="noStrike">
              <a:solidFill>
                <a:srgbClr val="000000"/>
              </a:solidFill>
              <a:latin typeface="Arial"/>
            </a:endParaRPr>
          </a:p>
        </p:txBody>
      </p:sp>
      <p:pic>
        <p:nvPicPr>
          <p:cNvPr id="54" name="" descr=""/>
          <p:cNvPicPr/>
          <p:nvPr/>
        </p:nvPicPr>
        <p:blipFill>
          <a:blip r:embed="rId2"/>
          <a:stretch/>
        </p:blipFill>
        <p:spPr>
          <a:xfrm>
            <a:off x="6228720" y="1770840"/>
            <a:ext cx="5577480" cy="5577480"/>
          </a:xfrm>
          <a:prstGeom prst="rect">
            <a:avLst/>
          </a:prstGeom>
          <a:ln w="0">
            <a:noFill/>
          </a:ln>
        </p:spPr>
      </p:pic>
      <p:pic>
        <p:nvPicPr>
          <p:cNvPr id="55" name="" descr=""/>
          <p:cNvPicPr/>
          <p:nvPr/>
        </p:nvPicPr>
        <p:blipFill>
          <a:blip r:embed="rId3"/>
          <a:stretch/>
        </p:blipFill>
        <p:spPr>
          <a:xfrm>
            <a:off x="822960" y="4386240"/>
            <a:ext cx="4762800" cy="2801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57" name="PlaceHolder 2"/>
          <p:cNvSpPr>
            <a:spLocks noGrp="1"/>
          </p:cNvSpPr>
          <p:nvPr>
            <p:ph/>
          </p:nvPr>
        </p:nvSpPr>
        <p:spPr>
          <a:xfrm>
            <a:off x="599040" y="3566160"/>
            <a:ext cx="5344200" cy="3474360"/>
          </a:xfrm>
          <a:prstGeom prst="rect">
            <a:avLst/>
          </a:prstGeom>
          <a:noFill/>
          <a:ln w="0">
            <a:noFill/>
          </a:ln>
        </p:spPr>
        <p:txBody>
          <a:bodyPr lIns="0" rIns="0" tIns="0" bIns="0" anchor="t">
            <a:noAutofit/>
          </a:bodyPr>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Here we see the Braille letters. Along the bottom row is their Latin transcription, and the top row is their associated letters.</a:t>
            </a:r>
            <a:endParaRPr b="0" lang="en-US" sz="2800" spc="-1" strike="noStrike">
              <a:solidFill>
                <a:srgbClr val="000000"/>
              </a:solidFill>
              <a:latin typeface="Arial"/>
            </a:endParaRPr>
          </a:p>
        </p:txBody>
      </p:sp>
      <p:pic>
        <p:nvPicPr>
          <p:cNvPr id="58" name="" descr=""/>
          <p:cNvPicPr/>
          <p:nvPr/>
        </p:nvPicPr>
        <p:blipFill>
          <a:blip r:embed="rId2"/>
          <a:stretch/>
        </p:blipFill>
        <p:spPr>
          <a:xfrm>
            <a:off x="6228720" y="1770840"/>
            <a:ext cx="5577480" cy="5577480"/>
          </a:xfrm>
          <a:prstGeom prst="rect">
            <a:avLst/>
          </a:prstGeom>
          <a:ln w="0">
            <a:noFill/>
          </a:ln>
        </p:spPr>
      </p:pic>
      <p:pic>
        <p:nvPicPr>
          <p:cNvPr id="59" name="" descr=""/>
          <p:cNvPicPr/>
          <p:nvPr/>
        </p:nvPicPr>
        <p:blipFill>
          <a:blip r:embed="rId3"/>
          <a:stretch/>
        </p:blipFill>
        <p:spPr>
          <a:xfrm>
            <a:off x="640080" y="1953720"/>
            <a:ext cx="4588560" cy="387360"/>
          </a:xfrm>
          <a:prstGeom prst="rect">
            <a:avLst/>
          </a:prstGeom>
          <a:ln w="0">
            <a:noFill/>
          </a:ln>
        </p:spPr>
      </p:pic>
      <p:pic>
        <p:nvPicPr>
          <p:cNvPr id="60" name="" descr=""/>
          <p:cNvPicPr/>
          <p:nvPr/>
        </p:nvPicPr>
        <p:blipFill>
          <a:blip r:embed="rId4"/>
          <a:stretch/>
        </p:blipFill>
        <p:spPr>
          <a:xfrm>
            <a:off x="776880" y="2422800"/>
            <a:ext cx="4251960" cy="594360"/>
          </a:xfrm>
          <a:prstGeom prst="rect">
            <a:avLst/>
          </a:prstGeom>
          <a:ln w="0">
            <a:noFill/>
          </a:ln>
        </p:spPr>
      </p:pic>
      <p:pic>
        <p:nvPicPr>
          <p:cNvPr id="61" name="" descr=""/>
          <p:cNvPicPr/>
          <p:nvPr/>
        </p:nvPicPr>
        <p:blipFill>
          <a:blip r:embed="rId5"/>
          <a:stretch/>
        </p:blipFill>
        <p:spPr>
          <a:xfrm>
            <a:off x="831960" y="2997000"/>
            <a:ext cx="4105440" cy="421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63" name="PlaceHolder 2"/>
          <p:cNvSpPr>
            <a:spLocks noGrp="1"/>
          </p:cNvSpPr>
          <p:nvPr>
            <p:ph/>
          </p:nvPr>
        </p:nvSpPr>
        <p:spPr>
          <a:xfrm>
            <a:off x="599040" y="1920240"/>
            <a:ext cx="5344200" cy="5120280"/>
          </a:xfrm>
          <a:prstGeom prst="rect">
            <a:avLst/>
          </a:prstGeom>
          <a:noFill/>
          <a:ln w="0">
            <a:noFill/>
          </a:ln>
        </p:spPr>
        <p:txBody>
          <a:bodyPr lIns="0" rIns="0" tIns="0" bIns="0" anchor="t">
            <a:noAutofit/>
          </a:bodyPr>
          <a:p>
            <a:pPr indent="0" algn="just">
              <a:lnSpc>
                <a:spcPct val="100000"/>
              </a:lnSpc>
              <a:spcAft>
                <a:spcPts val="1409"/>
              </a:spcAft>
              <a:buNone/>
              <a:tabLst>
                <a:tab algn="l" pos="0"/>
              </a:tabLst>
            </a:pPr>
            <a:endParaRPr b="0" lang="en-US" sz="22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Using the Braille letters from 'C B F A E D' as reference points for positioning.</a:t>
            </a:r>
            <a:endParaRPr b="0" lang="en-US" sz="2800" spc="-1" strike="noStrike">
              <a:solidFill>
                <a:srgbClr val="000000"/>
              </a:solidFill>
              <a:latin typeface="Arial"/>
            </a:endParaRPr>
          </a:p>
          <a:p>
            <a:pPr indent="0" algn="just">
              <a:lnSpc>
                <a:spcPct val="100000"/>
              </a:lnSpc>
              <a:buNone/>
              <a:tabLst>
                <a:tab algn="l" pos="0"/>
              </a:tabLst>
            </a:pPr>
            <a:endParaRPr b="0" lang="en-US" sz="28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We are rearranging the letters on the coin to align with the positions of 'A B C D E F'.</a:t>
            </a:r>
            <a:endParaRPr b="0" lang="en-US" sz="2800" spc="-1" strike="noStrike">
              <a:solidFill>
                <a:srgbClr val="000000"/>
              </a:solidFill>
              <a:latin typeface="Arial"/>
            </a:endParaRPr>
          </a:p>
          <a:p>
            <a:pPr indent="0" algn="just">
              <a:lnSpc>
                <a:spcPct val="100000"/>
              </a:lnSpc>
              <a:buNone/>
              <a:tabLst>
                <a:tab algn="l" pos="0"/>
              </a:tabLst>
            </a:pPr>
            <a:endParaRPr b="0" lang="en-US" sz="28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The original letters on the coin give us "ATBASH".</a:t>
            </a:r>
            <a:endParaRPr b="0" lang="en-US" sz="2800" spc="-1" strike="noStrike">
              <a:solidFill>
                <a:srgbClr val="000000"/>
              </a:solidFill>
              <a:latin typeface="Arial"/>
            </a:endParaRPr>
          </a:p>
        </p:txBody>
      </p:sp>
      <p:pic>
        <p:nvPicPr>
          <p:cNvPr id="64" name="" descr=""/>
          <p:cNvPicPr/>
          <p:nvPr/>
        </p:nvPicPr>
        <p:blipFill>
          <a:blip r:embed="rId2"/>
          <a:stretch/>
        </p:blipFill>
        <p:spPr>
          <a:xfrm>
            <a:off x="6228720" y="1770840"/>
            <a:ext cx="5577480" cy="5577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66" name="PlaceHolder 2"/>
          <p:cNvSpPr>
            <a:spLocks noGrp="1"/>
          </p:cNvSpPr>
          <p:nvPr>
            <p:ph/>
          </p:nvPr>
        </p:nvSpPr>
        <p:spPr>
          <a:xfrm>
            <a:off x="599400" y="1828800"/>
            <a:ext cx="10830600" cy="2743200"/>
          </a:xfrm>
          <a:prstGeom prst="rect">
            <a:avLst/>
          </a:prstGeom>
          <a:noFill/>
          <a:ln w="0">
            <a:noFill/>
          </a:ln>
        </p:spPr>
        <p:txBody>
          <a:bodyPr lIns="0" rIns="0" tIns="0" bIns="0" anchor="t">
            <a:noAutofit/>
          </a:bodyPr>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Definition: The ATBASH cipher is a substitution cipher that uses a single key to reverse all the letters, with A mapped to Z, B to Y, C to X, and so on. Originally used to encode the Hebrew alphabet, it can be adapted to encode any alphabet.</a:t>
            </a:r>
            <a:endParaRPr b="0" lang="en-US" sz="2800" spc="-1" strike="noStrike">
              <a:solidFill>
                <a:srgbClr val="000000"/>
              </a:solidFill>
              <a:latin typeface="Arial"/>
            </a:endParaRPr>
          </a:p>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endParaRPr b="0" lang="en-US" sz="3200" spc="-1" strike="noStrike">
              <a:solidFill>
                <a:srgbClr val="000000"/>
              </a:solidFill>
              <a:latin typeface="Arial"/>
            </a:endParaRPr>
          </a:p>
          <a:p>
            <a:pPr marL="432000" indent="0" algn="just">
              <a:lnSpc>
                <a:spcPct val="100000"/>
              </a:lnSpc>
              <a:spcAft>
                <a:spcPts val="1409"/>
              </a:spcAft>
              <a:buNone/>
              <a:tabLst>
                <a:tab algn="l" pos="0"/>
              </a:tabLst>
            </a:pPr>
            <a:endParaRPr b="0" lang="en-US" sz="3200" spc="-1" strike="noStrike">
              <a:solidFill>
                <a:srgbClr val="000000"/>
              </a:solidFill>
              <a:latin typeface="Arial"/>
            </a:endParaRPr>
          </a:p>
          <a:p>
            <a:pPr marL="432000" indent="0" algn="just">
              <a:lnSpc>
                <a:spcPct val="100000"/>
              </a:lnSpc>
              <a:spcAft>
                <a:spcPts val="1409"/>
              </a:spcAft>
              <a:buNone/>
              <a:tabLst>
                <a:tab algn="l" pos="0"/>
              </a:tabLst>
            </a:pPr>
            <a:endParaRPr b="0" lang="en-US" sz="3200" spc="-1" strike="noStrike">
              <a:solidFill>
                <a:srgbClr val="000000"/>
              </a:solidFill>
              <a:latin typeface="Arial"/>
            </a:endParaRPr>
          </a:p>
          <a:p>
            <a:pPr marL="864000" indent="0" algn="just">
              <a:lnSpc>
                <a:spcPct val="100000"/>
              </a:lnSpc>
              <a:spcAft>
                <a:spcPts val="1123"/>
              </a:spcAft>
              <a:buNone/>
              <a:tabLst>
                <a:tab algn="l" pos="0"/>
              </a:tabLst>
            </a:pPr>
            <a:endParaRPr b="0" lang="en-US" sz="2800" spc="-1" strike="noStrike">
              <a:solidFill>
                <a:srgbClr val="000000"/>
              </a:solidFill>
              <a:latin typeface="Arial"/>
            </a:endParaRPr>
          </a:p>
        </p:txBody>
      </p:sp>
      <p:pic>
        <p:nvPicPr>
          <p:cNvPr id="67" name="" descr=""/>
          <p:cNvPicPr/>
          <p:nvPr/>
        </p:nvPicPr>
        <p:blipFill>
          <a:blip r:embed="rId2"/>
          <a:stretch/>
        </p:blipFill>
        <p:spPr>
          <a:xfrm>
            <a:off x="1461600" y="4846320"/>
            <a:ext cx="8670600" cy="1542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69" name="PlaceHolder 2"/>
          <p:cNvSpPr>
            <a:spLocks noGrp="1"/>
          </p:cNvSpPr>
          <p:nvPr>
            <p:ph/>
          </p:nvPr>
        </p:nvSpPr>
        <p:spPr>
          <a:xfrm>
            <a:off x="6035040" y="1920240"/>
            <a:ext cx="5435640" cy="5120280"/>
          </a:xfrm>
          <a:prstGeom prst="rect">
            <a:avLst/>
          </a:prstGeom>
          <a:noFill/>
          <a:ln w="0">
            <a:noFill/>
          </a:ln>
        </p:spPr>
        <p:txBody>
          <a:bodyPr lIns="0" rIns="0" tIns="0" bIns="0" anchor="t">
            <a:noAutofit/>
          </a:bodyPr>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Liberation Sans Narrow"/>
              </a:rPr>
              <a:t>We guessed that the letters on the back outside ring are encrypted using the ATBASH Cipher.</a:t>
            </a:r>
            <a:endParaRPr b="0" lang="en-US" sz="3200" spc="-1" strike="noStrike">
              <a:solidFill>
                <a:srgbClr val="000000"/>
              </a:solidFill>
              <a:latin typeface="Arial"/>
            </a:endParaRPr>
          </a:p>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Liberation Sans Narrow"/>
              </a:rPr>
              <a:t>Time to write a little Python3.</a:t>
            </a:r>
            <a:endParaRPr b="0" lang="en-US" sz="3200" spc="-1" strike="noStrike">
              <a:solidFill>
                <a:srgbClr val="000000"/>
              </a:solidFill>
              <a:latin typeface="Arial"/>
            </a:endParaRPr>
          </a:p>
        </p:txBody>
      </p:sp>
      <p:pic>
        <p:nvPicPr>
          <p:cNvPr id="70" name="" descr=""/>
          <p:cNvPicPr/>
          <p:nvPr/>
        </p:nvPicPr>
        <p:blipFill>
          <a:blip r:embed="rId2"/>
          <a:stretch/>
        </p:blipFill>
        <p:spPr>
          <a:xfrm>
            <a:off x="216360" y="1645920"/>
            <a:ext cx="5668920" cy="5668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72" name="PlaceHolder 2"/>
          <p:cNvSpPr>
            <a:spLocks noGrp="1"/>
          </p:cNvSpPr>
          <p:nvPr>
            <p:ph/>
          </p:nvPr>
        </p:nvSpPr>
        <p:spPr>
          <a:xfrm>
            <a:off x="6309360" y="1920240"/>
            <a:ext cx="5161320" cy="5303160"/>
          </a:xfrm>
          <a:prstGeom prst="rect">
            <a:avLst/>
          </a:prstGeom>
          <a:solidFill>
            <a:srgbClr val="eeeeee"/>
          </a:solidFill>
          <a:ln w="0">
            <a:noFill/>
          </a:ln>
        </p:spPr>
        <p:txBody>
          <a:bodyPr lIns="0" rIns="0" tIns="0" bIns="0" anchor="t">
            <a:noAutofit/>
          </a:bodyPr>
          <a:p>
            <a:pPr indent="0" algn="just">
              <a:lnSpc>
                <a:spcPct val="100000"/>
              </a:lnSpc>
              <a:spcBef>
                <a:spcPts val="289"/>
              </a:spcBef>
              <a:spcAft>
                <a:spcPts val="289"/>
              </a:spcAft>
              <a:buNone/>
              <a:tabLst>
                <a:tab algn="l" pos="0"/>
              </a:tabLst>
            </a:pPr>
            <a:r>
              <a:rPr b="0" lang="en-US" sz="1200" spc="-1" strike="noStrike">
                <a:solidFill>
                  <a:srgbClr val="000000"/>
                </a:solidFill>
                <a:latin typeface="C059"/>
              </a:rPr>
              <a:t> </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#!/usr/bin/python3</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import sys</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 Getting command line Encoded data.</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if len(sys.argv) &lt; 2:</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print("SYNTAX: ATBASH &lt;Encoded Text&gt;");exit()</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Encode = sys.argv[1]</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KEYS = "ABCDEFGHIJKLMNOPQRSTUVWXYZ"</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ATBASH = KEYS [::-1]</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Decode = ""</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for Char in Encode:</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pos = ATBASH.find(Char.upper())</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if pos == -1: Decode += Char</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else: Decode += KEYS[pos]</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r>
              <a:rPr b="0" lang="en-US" sz="1200" spc="-1" strike="noStrike">
                <a:solidFill>
                  <a:srgbClr val="000000"/>
                </a:solidFill>
                <a:latin typeface="Courier New"/>
              </a:rPr>
              <a:t> </a:t>
            </a:r>
            <a:r>
              <a:rPr b="0" lang="en-US" sz="1200" spc="-1" strike="noStrike">
                <a:solidFill>
                  <a:srgbClr val="000000"/>
                </a:solidFill>
                <a:latin typeface="Courier New"/>
              </a:rPr>
              <a:t>print(Decode) </a:t>
            </a:r>
            <a:endParaRPr b="0" lang="en-US" sz="1200" spc="-1" strike="noStrike">
              <a:solidFill>
                <a:srgbClr val="000000"/>
              </a:solidFill>
              <a:latin typeface="Arial"/>
            </a:endParaRPr>
          </a:p>
          <a:p>
            <a:pPr indent="0" algn="just">
              <a:lnSpc>
                <a:spcPct val="100000"/>
              </a:lnSpc>
              <a:spcBef>
                <a:spcPts val="289"/>
              </a:spcBef>
              <a:spcAft>
                <a:spcPts val="289"/>
              </a:spcAft>
              <a:buNone/>
              <a:tabLst>
                <a:tab algn="l" pos="0"/>
              </a:tabLst>
            </a:pPr>
            <a:endParaRPr b="0" lang="en-US" sz="1000" spc="-1" strike="noStrike">
              <a:solidFill>
                <a:srgbClr val="000000"/>
              </a:solidFill>
              <a:latin typeface="Arial"/>
            </a:endParaRPr>
          </a:p>
          <a:p>
            <a:pPr indent="0" algn="just">
              <a:lnSpc>
                <a:spcPct val="100000"/>
              </a:lnSpc>
              <a:spcAft>
                <a:spcPts val="1409"/>
              </a:spcAft>
              <a:buNone/>
              <a:tabLst>
                <a:tab algn="l" pos="0"/>
              </a:tabLst>
            </a:pPr>
            <a:endParaRPr b="0" lang="en-US" sz="1000" spc="-1" strike="noStrike">
              <a:solidFill>
                <a:srgbClr val="000000"/>
              </a:solidFill>
              <a:latin typeface="Arial"/>
            </a:endParaRPr>
          </a:p>
          <a:p>
            <a:pPr marL="432000" indent="0" algn="just">
              <a:lnSpc>
                <a:spcPct val="100000"/>
              </a:lnSpc>
              <a:spcAft>
                <a:spcPts val="1409"/>
              </a:spcAft>
              <a:buNone/>
              <a:tabLst>
                <a:tab algn="l" pos="0"/>
              </a:tabLst>
            </a:pPr>
            <a:endParaRPr b="0" lang="en-US" sz="1000" spc="-1" strike="noStrike">
              <a:solidFill>
                <a:srgbClr val="000000"/>
              </a:solidFill>
              <a:latin typeface="Arial"/>
            </a:endParaRPr>
          </a:p>
          <a:p>
            <a:pPr marL="432000" indent="0" algn="just">
              <a:lnSpc>
                <a:spcPct val="100000"/>
              </a:lnSpc>
              <a:spcAft>
                <a:spcPts val="1409"/>
              </a:spcAft>
              <a:buNone/>
              <a:tabLst>
                <a:tab algn="l" pos="0"/>
              </a:tabLst>
            </a:pPr>
            <a:endParaRPr b="0" lang="en-US" sz="1000" spc="-1" strike="noStrike">
              <a:solidFill>
                <a:srgbClr val="000000"/>
              </a:solidFill>
              <a:latin typeface="Arial"/>
            </a:endParaRPr>
          </a:p>
          <a:p>
            <a:pPr marL="864000" indent="0" algn="just">
              <a:lnSpc>
                <a:spcPct val="100000"/>
              </a:lnSpc>
              <a:spcAft>
                <a:spcPts val="1123"/>
              </a:spcAft>
              <a:buNone/>
              <a:tabLst>
                <a:tab algn="l" pos="0"/>
              </a:tabLst>
            </a:pPr>
            <a:endParaRPr b="0" lang="en-US" sz="1000" spc="-1" strike="noStrike">
              <a:solidFill>
                <a:srgbClr val="000000"/>
              </a:solidFill>
              <a:latin typeface="Arial"/>
            </a:endParaRPr>
          </a:p>
        </p:txBody>
      </p:sp>
      <p:sp>
        <p:nvSpPr>
          <p:cNvPr id="73" name=""/>
          <p:cNvSpPr/>
          <p:nvPr/>
        </p:nvSpPr>
        <p:spPr>
          <a:xfrm>
            <a:off x="347400" y="4871520"/>
            <a:ext cx="5687280" cy="2393280"/>
          </a:xfrm>
          <a:prstGeom prst="rect">
            <a:avLst/>
          </a:prstGeom>
          <a:solidFill>
            <a:srgbClr val="eeeeee"/>
          </a:solidFill>
          <a:ln w="0">
            <a:noFill/>
          </a:ln>
        </p:spPr>
        <p:style>
          <a:lnRef idx="0"/>
          <a:fillRef idx="0"/>
          <a:effectRef idx="0"/>
          <a:fontRef idx="minor"/>
        </p:style>
        <p:txBody>
          <a:bodyPr lIns="36000" rIns="36000" tIns="36000" bIns="36000" anchor="ctr">
            <a:noAutofit/>
          </a:bodyPr>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ATBASH.ph "DVZIVZFWZXRLFHRMXLMXVKGZMWNVGRXFOLFHRMVCVXFGRLM"</a:t>
            </a:r>
            <a:endParaRPr b="0" lang="en-US" sz="1200" spc="-1" strike="noStrike">
              <a:solidFill>
                <a:srgbClr val="000000"/>
              </a:solidFill>
              <a:latin typeface="Arial"/>
            </a:endParaRPr>
          </a:p>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WEAREAUDACIOUSINCONCEPTANDMETICULOUSINEXECUTION</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Bitstream Vera Sans Mono"/>
              </a:rPr>
              <a:t>ENC: DV ZIV ZFWZXRLFH RM XLMXVKG ZMW NVGRXFOLFH RM VCVXFGRLM</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DEC: WE ARE AUDACIOUS IN CONCEPT AND METICULOUS IN EXECUTION</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ATBASH.ph "URMWXOZIRGBRM7DRWGSC5WVKGS"</a:t>
            </a:r>
            <a:endParaRPr b="0" lang="en-US" sz="1200" spc="-1" strike="noStrike">
              <a:solidFill>
                <a:srgbClr val="000000"/>
              </a:solidFill>
              <a:latin typeface="Arial"/>
            </a:endParaRPr>
          </a:p>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FINDCLARITYIN7WIDTHX5DEPTH</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Bitstream Vera Sans Mono"/>
              </a:rPr>
              <a:t>ENC: URMW XOZIRGB RM 7 DRWGS C 5 WVKGS</a:t>
            </a:r>
            <a:endParaRPr b="0" lang="en-US" sz="1200" spc="-1" strike="noStrike">
              <a:solidFill>
                <a:srgbClr val="000000"/>
              </a:solidFill>
              <a:latin typeface="Arial"/>
            </a:endParaRPr>
          </a:p>
          <a:p>
            <a:pPr>
              <a:lnSpc>
                <a:spcPct val="100000"/>
              </a:lnSpc>
            </a:pPr>
            <a:r>
              <a:rPr b="0" lang="en-US" sz="1200" spc="-1" strike="noStrike">
                <a:solidFill>
                  <a:srgbClr val="5b277d"/>
                </a:solidFill>
                <a:latin typeface="Bitstream Vera Sans Mono"/>
              </a:rPr>
              <a:t>DEC: FIND CLARITY IN 7 WIDTH X 5 DEPTH</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p:txBody>
      </p:sp>
      <p:sp>
        <p:nvSpPr>
          <p:cNvPr id="74" name="PlaceHolder 3"/>
          <p:cNvSpPr>
            <a:spLocks noGrp="1"/>
          </p:cNvSpPr>
          <p:nvPr>
            <p:ph/>
          </p:nvPr>
        </p:nvSpPr>
        <p:spPr>
          <a:xfrm>
            <a:off x="365760" y="1884240"/>
            <a:ext cx="5668920" cy="255996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2800" spc="-1" strike="noStrike">
                <a:solidFill>
                  <a:srgbClr val="000000"/>
                </a:solidFill>
                <a:latin typeface="Liberation Sans Narrow"/>
              </a:rPr>
              <a:t>Using our ATBASH routines we were able to decipher the outer ring. The output shows us how to decipher the inner ring of characters.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76" name=""/>
          <p:cNvSpPr/>
          <p:nvPr/>
        </p:nvSpPr>
        <p:spPr>
          <a:xfrm>
            <a:off x="347400" y="6001920"/>
            <a:ext cx="5687280" cy="1038600"/>
          </a:xfrm>
          <a:prstGeom prst="rect">
            <a:avLst/>
          </a:prstGeom>
          <a:solidFill>
            <a:srgbClr val="eeeeee"/>
          </a:solidFill>
          <a:ln w="0">
            <a:noFill/>
          </a:ln>
        </p:spPr>
        <p:style>
          <a:lnRef idx="0"/>
          <a:fillRef idx="0"/>
          <a:effectRef idx="0"/>
          <a:fontRef idx="minor"/>
        </p:style>
        <p:txBody>
          <a:bodyPr lIns="36000" rIns="36000" tIns="36000" bIns="36000" anchor="ctr">
            <a:noAutofit/>
          </a:bodyPr>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ANSWER</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BELONGING TO A GREAT TEAM STRIVING FOR EXCELLENCE WE MAKE A</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DIFFERENCE XOR HEX A5D75</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p:txBody>
      </p:sp>
      <p:sp>
        <p:nvSpPr>
          <p:cNvPr id="77" name="PlaceHolder 2"/>
          <p:cNvSpPr>
            <a:spLocks noGrp="1"/>
          </p:cNvSpPr>
          <p:nvPr>
            <p:ph/>
          </p:nvPr>
        </p:nvSpPr>
        <p:spPr>
          <a:xfrm>
            <a:off x="365760" y="1884240"/>
            <a:ext cx="6400440" cy="369324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2800" spc="-1" strike="noStrike">
                <a:solidFill>
                  <a:srgbClr val="000000"/>
                </a:solidFill>
                <a:latin typeface="Liberation Sans Narrow"/>
              </a:rPr>
              <a:t>We assumed the inner ring used a transposition cipher. We arranged the characters in a 7 across by 5 down grid. That we got from the last puzzel, and then read the message by columns instead of rows.</a:t>
            </a:r>
            <a:endParaRPr b="0" lang="en-US" sz="2800" spc="-1" strike="noStrike">
              <a:solidFill>
                <a:srgbClr val="000000"/>
              </a:solidFill>
              <a:latin typeface="Arial"/>
            </a:endParaRPr>
          </a:p>
        </p:txBody>
      </p:sp>
      <p:sp>
        <p:nvSpPr>
          <p:cNvPr id="78" name="PlaceHolder 3"/>
          <p:cNvSpPr>
            <a:spLocks noGrp="1"/>
          </p:cNvSpPr>
          <p:nvPr>
            <p:ph/>
          </p:nvPr>
        </p:nvSpPr>
        <p:spPr>
          <a:xfrm>
            <a:off x="8046720" y="1828800"/>
            <a:ext cx="3108600" cy="2468520"/>
          </a:xfrm>
          <a:prstGeom prst="rect">
            <a:avLst/>
          </a:prstGeom>
          <a:noFill/>
          <a:ln w="0">
            <a:noFill/>
          </a:ln>
        </p:spPr>
        <p:txBody>
          <a:bodyPr lIns="0" rIns="0" tIns="0" bIns="0" anchor="t">
            <a:normAutofit fontScale="62222" lnSpcReduction="10000"/>
          </a:bodyPr>
          <a:p>
            <a:pPr indent="0" algn="just">
              <a:lnSpc>
                <a:spcPct val="100000"/>
              </a:lnSpc>
              <a:spcAft>
                <a:spcPts val="1409"/>
              </a:spcAft>
              <a:buNone/>
              <a:tabLst>
                <a:tab algn="l" pos="0"/>
              </a:tabLst>
            </a:pPr>
            <a:r>
              <a:rPr b="0" lang="en-US" sz="3200" spc="-1" strike="noStrike">
                <a:solidFill>
                  <a:srgbClr val="000000"/>
                </a:solidFill>
                <a:latin typeface="Bitstream Vera Sans Mono"/>
              </a:rPr>
              <a:t>   </a:t>
            </a:r>
            <a:r>
              <a:rPr b="0" lang="en-US" sz="3200" spc="-1" strike="noStrike">
                <a:solidFill>
                  <a:srgbClr val="000000"/>
                </a:solidFill>
                <a:latin typeface="Bitstream Vera Sans Mono"/>
              </a:rPr>
              <a:t>7 x 5 Squares</a:t>
            </a: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Bitstream Vera Sans Mono"/>
              </a:rPr>
              <a:t>BGOAMVO    ECAIEOA</a:t>
            </a: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Bitstream Vera Sans Mono"/>
              </a:rPr>
              <a:t>EIATSIR    LEKFNR5</a:t>
            </a: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Bitstream Vera Sans Mono"/>
              </a:rPr>
              <a:t>LNGTTNE    LWEFCHD</a:t>
            </a: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Bitstream Vera Sans Mono"/>
              </a:rPr>
              <a:t>OGRERGX    EEAEEE7</a:t>
            </a:r>
            <a:endParaRPr b="0" lang="en-US" sz="3200" spc="-1" strike="noStrike">
              <a:solidFill>
                <a:srgbClr val="000000"/>
              </a:solidFill>
              <a:latin typeface="Arial"/>
            </a:endParaRPr>
          </a:p>
          <a:p>
            <a:pPr indent="0" algn="just">
              <a:lnSpc>
                <a:spcPct val="100000"/>
              </a:lnSpc>
              <a:spcAft>
                <a:spcPts val="1409"/>
              </a:spcAft>
              <a:buNone/>
              <a:tabLst>
                <a:tab algn="l" pos="0"/>
              </a:tabLst>
            </a:pPr>
            <a:r>
              <a:rPr b="0" lang="en-US" sz="3200" spc="-1" strike="noStrike">
                <a:solidFill>
                  <a:srgbClr val="000000"/>
                </a:solidFill>
                <a:latin typeface="Bitstream Vera Sans Mono"/>
              </a:rPr>
              <a:t>NTEAIFC    NMDRXX5</a:t>
            </a:r>
            <a:endParaRPr b="0" lang="en-US" sz="3200" spc="-1" strike="noStrike">
              <a:solidFill>
                <a:srgbClr val="000000"/>
              </a:solidFill>
              <a:latin typeface="Arial"/>
            </a:endParaRPr>
          </a:p>
        </p:txBody>
      </p:sp>
      <p:pic>
        <p:nvPicPr>
          <p:cNvPr id="79" name="" descr=""/>
          <p:cNvPicPr/>
          <p:nvPr/>
        </p:nvPicPr>
        <p:blipFill>
          <a:blip r:embed="rId2"/>
          <a:stretch/>
        </p:blipFill>
        <p:spPr>
          <a:xfrm>
            <a:off x="7680960" y="2272680"/>
            <a:ext cx="335880" cy="744480"/>
          </a:xfrm>
          <a:prstGeom prst="rect">
            <a:avLst/>
          </a:prstGeom>
          <a:ln w="0">
            <a:noFill/>
          </a:ln>
        </p:spPr>
      </p:pic>
      <p:pic>
        <p:nvPicPr>
          <p:cNvPr id="80" name="" descr=""/>
          <p:cNvPicPr/>
          <p:nvPr/>
        </p:nvPicPr>
        <p:blipFill>
          <a:blip r:embed="rId3"/>
          <a:stretch/>
        </p:blipFill>
        <p:spPr>
          <a:xfrm>
            <a:off x="7262640" y="4572000"/>
            <a:ext cx="4278240" cy="2627640"/>
          </a:xfrm>
          <a:prstGeom prst="rect">
            <a:avLst/>
          </a:prstGeom>
          <a:ln w="0">
            <a:solidFill>
              <a:srgbClr val="808080"/>
            </a:solidFill>
          </a:ln>
          <a:effectLst>
            <a:outerShdw blurRad="0" dir="2700000" dist="102841" rotWithShape="0">
              <a:srgbClr val="808080"/>
            </a:outerShdw>
          </a:effectLst>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82" name="PlaceHolder 2"/>
          <p:cNvSpPr>
            <a:spLocks noGrp="1"/>
          </p:cNvSpPr>
          <p:nvPr>
            <p:ph/>
          </p:nvPr>
        </p:nvSpPr>
        <p:spPr>
          <a:xfrm>
            <a:off x="401760" y="1884240"/>
            <a:ext cx="5724360" cy="5522040"/>
          </a:xfrm>
          <a:prstGeom prst="rect">
            <a:avLst/>
          </a:prstGeom>
          <a:noFill/>
          <a:ln w="0">
            <a:noFill/>
          </a:ln>
        </p:spPr>
        <p:txBody>
          <a:bodyPr lIns="0" rIns="0" tIns="0" bIns="0" anchor="t">
            <a:noAutofit/>
          </a:bodyPr>
          <a:p>
            <a:pPr indent="0" algn="just">
              <a:lnSpc>
                <a:spcPct val="100000"/>
              </a:lnSpc>
              <a:buNone/>
              <a:tabLst>
                <a:tab algn="l" pos="0"/>
              </a:tabLst>
            </a:pPr>
            <a:r>
              <a:rPr b="0" lang="en-US" sz="2200" spc="-1" strike="noStrike">
                <a:solidFill>
                  <a:srgbClr val="000000"/>
                </a:solidFill>
                <a:latin typeface="Liberation Sans Narrow"/>
              </a:rPr>
              <a:t>What does XOR HEX A5D75 give us?</a:t>
            </a:r>
            <a:endParaRPr b="0" lang="en-US" sz="2200" spc="-1" strike="noStrike">
              <a:solidFill>
                <a:srgbClr val="000000"/>
              </a:solidFill>
              <a:latin typeface="Arial"/>
            </a:endParaRPr>
          </a:p>
          <a:p>
            <a:pPr indent="0" algn="just">
              <a:lnSpc>
                <a:spcPct val="100000"/>
              </a:lnSpc>
              <a:buNone/>
              <a:tabLst>
                <a:tab algn="l" pos="0"/>
              </a:tabLst>
            </a:pPr>
            <a:endParaRPr b="0" lang="en-US" sz="2200" spc="-1" strike="noStrike">
              <a:solidFill>
                <a:srgbClr val="000000"/>
              </a:solidFill>
              <a:latin typeface="Arial"/>
            </a:endParaRPr>
          </a:p>
          <a:p>
            <a:pPr indent="0" algn="just">
              <a:lnSpc>
                <a:spcPct val="100000"/>
              </a:lnSpc>
              <a:buNone/>
              <a:tabLst>
                <a:tab algn="l" pos="0"/>
              </a:tabLst>
            </a:pPr>
            <a:r>
              <a:rPr b="0" lang="en-US" sz="2200" spc="-1" strike="noStrike">
                <a:solidFill>
                  <a:srgbClr val="000000"/>
                </a:solidFill>
                <a:latin typeface="Liberation Sans Narrow"/>
              </a:rPr>
              <a:t>We hypothesized that this was the XOR Mask used to encrypt the hexadecimal sequence on the reverse of the coin. An XOR Mask works by repeating the mask to match the length of the message, then XOR'ing the sequence with the message to generate the ciphertext.</a:t>
            </a:r>
            <a:endParaRPr b="0" lang="en-US" sz="2200" spc="-1" strike="noStrike">
              <a:solidFill>
                <a:srgbClr val="000000"/>
              </a:solidFill>
              <a:latin typeface="Arial"/>
            </a:endParaRPr>
          </a:p>
          <a:p>
            <a:pPr indent="0" algn="just">
              <a:lnSpc>
                <a:spcPct val="100000"/>
              </a:lnSpc>
              <a:buNone/>
              <a:tabLst>
                <a:tab algn="l" pos="0"/>
              </a:tabLst>
            </a:pPr>
            <a:endParaRPr b="0" lang="en-US" sz="2200" spc="-1" strike="noStrike">
              <a:solidFill>
                <a:srgbClr val="000000"/>
              </a:solidFill>
              <a:latin typeface="Arial"/>
            </a:endParaRPr>
          </a:p>
          <a:p>
            <a:pPr indent="0" algn="just">
              <a:lnSpc>
                <a:spcPct val="100000"/>
              </a:lnSpc>
              <a:buNone/>
              <a:tabLst>
                <a:tab algn="l" pos="0"/>
              </a:tabLst>
            </a:pPr>
            <a:r>
              <a:rPr b="0" lang="en-US" sz="2200" spc="-1" strike="noStrike">
                <a:solidFill>
                  <a:srgbClr val="000000"/>
                </a:solidFill>
                <a:latin typeface="Liberation Sans Narrow"/>
              </a:rPr>
              <a:t>In this case, we take A5D75 and concatenate it with itself to produce A5D75A5D75A5D75...</a:t>
            </a:r>
            <a:endParaRPr b="0" lang="en-US" sz="2200" spc="-1" strike="noStrike">
              <a:solidFill>
                <a:srgbClr val="000000"/>
              </a:solidFill>
              <a:latin typeface="Arial"/>
            </a:endParaRPr>
          </a:p>
          <a:p>
            <a:pPr indent="0" algn="just">
              <a:lnSpc>
                <a:spcPct val="100000"/>
              </a:lnSpc>
              <a:buNone/>
              <a:tabLst>
                <a:tab algn="l" pos="0"/>
              </a:tabLst>
            </a:pPr>
            <a:endParaRPr b="0" lang="en-US" sz="2200" spc="-1" strike="noStrike">
              <a:solidFill>
                <a:srgbClr val="000000"/>
              </a:solidFill>
              <a:latin typeface="Arial"/>
            </a:endParaRPr>
          </a:p>
          <a:p>
            <a:pPr indent="0" algn="just">
              <a:lnSpc>
                <a:spcPct val="100000"/>
              </a:lnSpc>
              <a:buNone/>
              <a:tabLst>
                <a:tab algn="l" pos="0"/>
              </a:tabLst>
            </a:pPr>
            <a:r>
              <a:rPr b="0" lang="en-US" sz="2200" spc="-1" strike="noStrike">
                <a:solidFill>
                  <a:srgbClr val="000000"/>
                </a:solidFill>
                <a:latin typeface="Liberation Sans Narrow"/>
              </a:rPr>
              <a:t>The result of the XOR operation yields an ASCII value, which corresponds to the character in the hidden message.</a:t>
            </a:r>
            <a:endParaRPr b="0" lang="en-US" sz="2200" spc="-1" strike="noStrike">
              <a:solidFill>
                <a:srgbClr val="000000"/>
              </a:solidFill>
              <a:latin typeface="Arial"/>
            </a:endParaRPr>
          </a:p>
          <a:p>
            <a:pPr indent="0" algn="just">
              <a:lnSpc>
                <a:spcPct val="100000"/>
              </a:lnSpc>
              <a:buNone/>
              <a:tabLst>
                <a:tab algn="l" pos="0"/>
              </a:tabLst>
            </a:pPr>
            <a:endParaRPr b="0" lang="en-US" sz="2200" spc="-1" strike="noStrike">
              <a:solidFill>
                <a:srgbClr val="000000"/>
              </a:solidFill>
              <a:latin typeface="Arial"/>
            </a:endParaRPr>
          </a:p>
          <a:p>
            <a:pPr indent="0" algn="just">
              <a:lnSpc>
                <a:spcPct val="100000"/>
              </a:lnSpc>
              <a:buNone/>
              <a:tabLst>
                <a:tab algn="l" pos="0"/>
              </a:tabLst>
            </a:pPr>
            <a:r>
              <a:rPr b="0" lang="en-US" sz="2200" spc="-1" strike="noStrike">
                <a:solidFill>
                  <a:srgbClr val="000000"/>
                </a:solidFill>
                <a:latin typeface="Liberation Sans Narrow"/>
              </a:rPr>
              <a:t>Let’s explore how this process works.</a:t>
            </a:r>
            <a:endParaRPr b="0" lang="en-US" sz="2200" spc="-1" strike="noStrike">
              <a:solidFill>
                <a:srgbClr val="000000"/>
              </a:solidFill>
              <a:latin typeface="Arial"/>
            </a:endParaRPr>
          </a:p>
        </p:txBody>
      </p:sp>
      <p:pic>
        <p:nvPicPr>
          <p:cNvPr id="83" name="" descr=""/>
          <p:cNvPicPr/>
          <p:nvPr/>
        </p:nvPicPr>
        <p:blipFill>
          <a:blip r:embed="rId2"/>
          <a:stretch/>
        </p:blipFill>
        <p:spPr>
          <a:xfrm>
            <a:off x="6126480" y="1554480"/>
            <a:ext cx="5668920" cy="5668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85" name="PlaceHolder 2"/>
          <p:cNvSpPr>
            <a:spLocks noGrp="1"/>
          </p:cNvSpPr>
          <p:nvPr>
            <p:ph/>
          </p:nvPr>
        </p:nvSpPr>
        <p:spPr>
          <a:xfrm>
            <a:off x="6217920" y="1884240"/>
            <a:ext cx="5394600" cy="5303160"/>
          </a:xfrm>
          <a:prstGeom prst="rect">
            <a:avLst/>
          </a:prstGeom>
          <a:solidFill>
            <a:srgbClr val="eeeeee"/>
          </a:solidFill>
          <a:ln w="0">
            <a:noFill/>
          </a:ln>
        </p:spPr>
        <p:txBody>
          <a:bodyPr lIns="0" rIns="0" tIns="0" bIns="0" anchor="t">
            <a:noAutofit/>
          </a:bodyPr>
          <a:p>
            <a:pPr indent="0">
              <a:lnSpc>
                <a:spcPct val="100000"/>
              </a:lnSpc>
              <a:buNone/>
              <a:tabLst>
                <a:tab algn="l" pos="0"/>
              </a:tabLst>
            </a:pPr>
            <a:r>
              <a:rPr b="0" lang="en-US" sz="1000" spc="-1" strike="noStrike">
                <a:solidFill>
                  <a:srgbClr val="000000"/>
                </a:solidFill>
                <a:latin typeface="Courier New"/>
              </a:rPr>
              <a:t> </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#!/usr/bin/python3</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s="""E3B8287D4290F7233814D7A47A291DC0F71B2806D1A53B311CC4B97A0E1CC2</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B93B31068593332F10C6A3352F14D1B27A3514D6F7382F1AD0B0322955D1B83D380</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1CDB2287D05C0B82A311085A033291D85A3323855D6BC333119D6FB7A3C11C4A72E</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3C17CCBB33290C85B6343955CCBA3B3A1CCBB62E341ACBF72E3255CAA73F2F14D1B</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27A341B85A3323855D6BB333055C4A53F3C55C7B22E2A10C0B97A291DC0F73E3413</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C3BE392819D1F73B331185A3323855CCBA2A3206D6BE3831108B""".replace("\n</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 "")</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 Break S into HEX pairs.</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n = 2</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pairs = [s[i:i+n] for i in range(0,len(s), n)]</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 Expanding the "A5D75" to the length of S and Breaking into HEX pairs</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k = "a5d75"</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kr = k*int((1+len(s)/len(k)))</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kp = [kr[i:i+n] for i in range(0,len(kr), n)]</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 Converting Seperate HEX pairs to Integers and XOR the output</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msg = '';</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for i in range(len(pairs)):</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a = int(pairs[i],16) ^ int(kp[i],16)</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 Converting Integer to ASCII and Appending it to the message</a:t>
            </a: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msg = msg + chr(a)</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000000"/>
                </a:solidFill>
                <a:latin typeface="Courier New"/>
              </a:rPr>
              <a:t> </a:t>
            </a:r>
            <a:r>
              <a:rPr b="0" lang="en-US" sz="1000" spc="-1" strike="noStrike">
                <a:solidFill>
                  <a:srgbClr val="000000"/>
                </a:solidFill>
                <a:latin typeface="Courier New"/>
              </a:rPr>
              <a:t>print(msg)</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marL="432000" indent="0">
              <a:lnSpc>
                <a:spcPct val="100000"/>
              </a:lnSpc>
              <a:buNone/>
              <a:tabLst>
                <a:tab algn="l" pos="0"/>
              </a:tabLst>
            </a:pPr>
            <a:endParaRPr b="0" lang="en-US" sz="1000" spc="-1" strike="noStrike">
              <a:solidFill>
                <a:srgbClr val="000000"/>
              </a:solidFill>
              <a:latin typeface="Arial"/>
            </a:endParaRPr>
          </a:p>
          <a:p>
            <a:pPr marL="432000" indent="0">
              <a:lnSpc>
                <a:spcPct val="100000"/>
              </a:lnSpc>
              <a:buNone/>
              <a:tabLst>
                <a:tab algn="l" pos="0"/>
              </a:tabLst>
            </a:pPr>
            <a:endParaRPr b="0" lang="en-US" sz="1000" spc="-1" strike="noStrike">
              <a:solidFill>
                <a:srgbClr val="000000"/>
              </a:solidFill>
              <a:latin typeface="Arial"/>
            </a:endParaRPr>
          </a:p>
          <a:p>
            <a:pPr marL="864000" indent="0">
              <a:lnSpc>
                <a:spcPct val="100000"/>
              </a:lnSpc>
              <a:buNone/>
              <a:tabLst>
                <a:tab algn="l" pos="0"/>
              </a:tabLst>
            </a:pPr>
            <a:endParaRPr b="0" lang="en-US" sz="1000" spc="-1" strike="noStrike">
              <a:solidFill>
                <a:srgbClr val="000000"/>
              </a:solidFill>
              <a:latin typeface="Arial"/>
            </a:endParaRPr>
          </a:p>
        </p:txBody>
      </p:sp>
      <p:sp>
        <p:nvSpPr>
          <p:cNvPr id="86" name=""/>
          <p:cNvSpPr/>
          <p:nvPr/>
        </p:nvSpPr>
        <p:spPr>
          <a:xfrm>
            <a:off x="347400" y="5577840"/>
            <a:ext cx="5595840" cy="1609200"/>
          </a:xfrm>
          <a:prstGeom prst="rect">
            <a:avLst/>
          </a:prstGeom>
          <a:solidFill>
            <a:srgbClr val="eeeeee"/>
          </a:solidFill>
          <a:ln w="0">
            <a:noFill/>
          </a:ln>
        </p:spPr>
        <p:style>
          <a:lnRef idx="0"/>
          <a:fillRef idx="0"/>
          <a:effectRef idx="0"/>
          <a:fontRef idx="minor"/>
        </p:style>
        <p:txBody>
          <a:bodyPr lIns="36000" rIns="36000" tIns="36000" bIns="36000" anchor="ctr">
            <a:noAutofit/>
          </a:bodyPr>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HEX_XOR.ph </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gn="just">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For 75 years the Australian Signals Directorate has brought</a:t>
            </a:r>
            <a:endParaRPr b="0" lang="en-US" sz="1200" spc="-1" strike="noStrike">
              <a:solidFill>
                <a:srgbClr val="000000"/>
              </a:solidFill>
              <a:latin typeface="Arial"/>
            </a:endParaRPr>
          </a:p>
          <a:p>
            <a:pPr algn="just">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together people with the skills, adaptability and</a:t>
            </a:r>
            <a:endParaRPr b="0" lang="en-US" sz="1200" spc="-1" strike="noStrike">
              <a:solidFill>
                <a:srgbClr val="000000"/>
              </a:solidFill>
              <a:latin typeface="Arial"/>
            </a:endParaRPr>
          </a:p>
          <a:p>
            <a:pPr algn="just">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imagination to operate in the slim area between the</a:t>
            </a:r>
            <a:endParaRPr b="0" lang="en-US" sz="1200" spc="-1" strike="noStrike">
              <a:solidFill>
                <a:srgbClr val="000000"/>
              </a:solidFill>
              <a:latin typeface="Arial"/>
            </a:endParaRPr>
          </a:p>
          <a:p>
            <a:pPr algn="just">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difficult and the impossible.</a:t>
            </a:r>
            <a:endParaRPr b="0" lang="en-US" sz="1200" spc="-1" strike="noStrike">
              <a:solidFill>
                <a:srgbClr val="000000"/>
              </a:solidFill>
              <a:latin typeface="Arial"/>
            </a:endParaRPr>
          </a:p>
          <a:p>
            <a:pPr algn="just">
              <a:lnSpc>
                <a:spcPct val="100000"/>
              </a:lnSpc>
            </a:pPr>
            <a:endParaRPr b="0" lang="en-US" sz="1200" spc="-1" strike="noStrike">
              <a:solidFill>
                <a:srgbClr val="000000"/>
              </a:solidFill>
              <a:latin typeface="Arial"/>
            </a:endParaRPr>
          </a:p>
        </p:txBody>
      </p:sp>
      <p:pic>
        <p:nvPicPr>
          <p:cNvPr id="87" name="" descr=""/>
          <p:cNvPicPr/>
          <p:nvPr/>
        </p:nvPicPr>
        <p:blipFill>
          <a:blip r:embed="rId2"/>
          <a:stretch/>
        </p:blipFill>
        <p:spPr>
          <a:xfrm>
            <a:off x="293760" y="3435840"/>
            <a:ext cx="5649480" cy="1919880"/>
          </a:xfrm>
          <a:prstGeom prst="rect">
            <a:avLst/>
          </a:prstGeom>
          <a:ln w="0">
            <a:noFill/>
          </a:ln>
        </p:spPr>
      </p:pic>
      <p:sp>
        <p:nvSpPr>
          <p:cNvPr id="88" name="PlaceHolder 3"/>
          <p:cNvSpPr>
            <a:spLocks noGrp="1"/>
          </p:cNvSpPr>
          <p:nvPr>
            <p:ph/>
          </p:nvPr>
        </p:nvSpPr>
        <p:spPr>
          <a:xfrm>
            <a:off x="401760" y="1903680"/>
            <a:ext cx="5450040" cy="120492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2400" spc="-1" strike="noStrike">
                <a:solidFill>
                  <a:srgbClr val="000000"/>
                </a:solidFill>
                <a:latin typeface="Liberation Sans Narrow"/>
              </a:rPr>
              <a:t>Below is a partial breakdown of how the code works, deciphering the hidden message by processing every two hexadecimal bytes.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First, what is the:</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26"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000" spc="-1" strike="noStrike">
                <a:solidFill>
                  <a:srgbClr val="000000"/>
                </a:solidFill>
                <a:latin typeface="Liberation Sans Narrow"/>
              </a:rPr>
              <a:t>ASD's purpose is to defend Australia from global threats and help advance Australia's national interests. We do this by mastering technology to inform, protect and disrupt.</a:t>
            </a: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2000" spc="-1" strike="noStrike">
                <a:solidFill>
                  <a:srgbClr val="000000"/>
                </a:solidFill>
                <a:latin typeface="Liberation Sans Narrow"/>
              </a:rPr>
              <a:t>Informing</a:t>
            </a:r>
            <a:endParaRPr b="0" lang="en-US" sz="20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2000" spc="-1" strike="noStrike">
                <a:solidFill>
                  <a:srgbClr val="000000"/>
                </a:solidFill>
                <a:latin typeface="Liberation Sans Narrow"/>
              </a:rPr>
              <a:t>Collecting covert foreign intelligence (signals intelligence) to provide critical insights.</a:t>
            </a:r>
            <a:endParaRPr b="0" lang="en-US" sz="2000" spc="-1" strike="noStrike">
              <a:solidFill>
                <a:srgbClr val="000000"/>
              </a:solidFill>
              <a:latin typeface="Arial"/>
            </a:endParaRPr>
          </a:p>
          <a:p>
            <a:pPr marL="864000" indent="0">
              <a:lnSpc>
                <a:spcPct val="100000"/>
              </a:lnSpc>
              <a:buNone/>
              <a:tabLst>
                <a:tab algn="l" pos="0"/>
              </a:tabLst>
            </a:pPr>
            <a:endParaRPr b="0" lang="en-US" sz="2000" spc="-1" strike="noStrike">
              <a:solidFill>
                <a:srgbClr val="000000"/>
              </a:solidFill>
              <a:latin typeface="Arial"/>
            </a:endParaRPr>
          </a:p>
          <a:p>
            <a:pPr marL="856800" indent="-856800">
              <a:lnSpc>
                <a:spcPct val="100000"/>
              </a:lnSpc>
              <a:buNone/>
              <a:tabLst>
                <a:tab algn="l" pos="0"/>
              </a:tabLst>
            </a:pPr>
            <a:r>
              <a:rPr b="1" i="1" lang="en-US" sz="2000" spc="-1" strike="noStrike">
                <a:solidFill>
                  <a:srgbClr val="000000"/>
                </a:solidFill>
                <a:latin typeface="Liberation Sans Narrow"/>
              </a:rPr>
              <a:t>Protecting </a:t>
            </a:r>
            <a:endParaRPr b="0" lang="en-US" sz="20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2000" spc="-1" strike="noStrike">
                <a:solidFill>
                  <a:srgbClr val="000000"/>
                </a:solidFill>
                <a:latin typeface="Liberation Sans Narrow"/>
              </a:rPr>
              <a:t>Understanding and mitigating cyber threats.</a:t>
            </a:r>
            <a:endParaRPr b="0" lang="en-US" sz="20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2000" spc="-1" strike="noStrike">
                <a:solidFill>
                  <a:srgbClr val="000000"/>
                </a:solidFill>
                <a:latin typeface="Liberation Sans Narrow"/>
              </a:rPr>
              <a:t>Providing proactive advice to government, businesses, and the community to enhance cybersecurity resilience.</a:t>
            </a:r>
            <a:endParaRPr b="0" lang="en-US" sz="2000" spc="-1" strike="noStrike">
              <a:solidFill>
                <a:srgbClr val="000000"/>
              </a:solidFill>
              <a:latin typeface="Arial"/>
            </a:endParaRPr>
          </a:p>
          <a:p>
            <a:pPr marL="864000" indent="0">
              <a:lnSpc>
                <a:spcPct val="100000"/>
              </a:lnSpc>
              <a:buNone/>
              <a:tabLst>
                <a:tab algn="l" pos="0"/>
              </a:tabLst>
            </a:pPr>
            <a:endParaRPr b="0" lang="en-US" sz="2000" spc="-1" strike="noStrike">
              <a:solidFill>
                <a:srgbClr val="000000"/>
              </a:solidFill>
              <a:latin typeface="Arial"/>
            </a:endParaRPr>
          </a:p>
          <a:p>
            <a:pPr marL="856800" indent="-856800">
              <a:lnSpc>
                <a:spcPct val="100000"/>
              </a:lnSpc>
              <a:buNone/>
              <a:tabLst>
                <a:tab algn="l" pos="0"/>
              </a:tabLst>
            </a:pPr>
            <a:r>
              <a:rPr b="1" lang="en-US" sz="2000" spc="-1" strike="noStrike">
                <a:solidFill>
                  <a:srgbClr val="000000"/>
                </a:solidFill>
                <a:latin typeface="Liberation Sans Narrow"/>
              </a:rPr>
              <a:t>Disrupting </a:t>
            </a:r>
            <a:endParaRPr b="0" lang="en-US" sz="20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2000" spc="-1" strike="noStrike">
                <a:solidFill>
                  <a:srgbClr val="000000"/>
                </a:solidFill>
                <a:latin typeface="Liberation Sans Narrow"/>
              </a:rPr>
              <a:t>Deploying offensive cyber capabilities offshore.</a:t>
            </a:r>
            <a:endParaRPr b="0" lang="en-US" sz="20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2000" spc="-1" strike="noStrike">
                <a:solidFill>
                  <a:srgbClr val="000000"/>
                </a:solidFill>
                <a:latin typeface="Liberation Sans Narrow"/>
              </a:rPr>
              <a:t>Supporting military operations, counter-terrorism, and counter-cyber espionage.</a:t>
            </a:r>
            <a:endParaRPr b="0" lang="en-US" sz="2000" spc="-1" strike="noStrike">
              <a:solidFill>
                <a:srgbClr val="000000"/>
              </a:solidFill>
              <a:latin typeface="Arial"/>
            </a:endParaRPr>
          </a:p>
          <a:p>
            <a:pPr lvl="2" marL="648000" indent="-216000">
              <a:lnSpc>
                <a:spcPct val="100000"/>
              </a:lnSpc>
              <a:spcAft>
                <a:spcPts val="850"/>
              </a:spcAft>
              <a:buClr>
                <a:srgbClr val="000000"/>
              </a:buClr>
              <a:buSzPct val="45000"/>
              <a:buFont typeface="Wingdings" charset="2"/>
              <a:buChar char=""/>
              <a:tabLst>
                <a:tab algn="l" pos="0"/>
              </a:tabLst>
            </a:pPr>
            <a:r>
              <a:rPr b="0" i="1" lang="en-US" sz="2000" spc="-1" strike="noStrike">
                <a:solidFill>
                  <a:srgbClr val="000000"/>
                </a:solidFill>
                <a:latin typeface="Liberation Sans Narrow"/>
              </a:rPr>
              <a:t>Combating serious cyber-enabled crime.</a:t>
            </a:r>
            <a:endParaRPr b="0" lang="en-US" sz="2000" spc="-1" strike="noStrike">
              <a:solidFill>
                <a:srgbClr val="000000"/>
              </a:solidFill>
              <a:latin typeface="Arial"/>
            </a:endParaRPr>
          </a:p>
          <a:p>
            <a:pPr marL="1296000" indent="0">
              <a:lnSpc>
                <a:spcPct val="100000"/>
              </a:lnSpc>
              <a:buNone/>
              <a:tabLst>
                <a:tab algn="l" pos="0"/>
              </a:tabLst>
            </a:pPr>
            <a:endParaRPr b="0" lang="en-US" sz="2000" spc="-1" strike="noStrike">
              <a:solidFill>
                <a:srgbClr val="000000"/>
              </a:solidFill>
              <a:latin typeface="Arial"/>
            </a:endParaRPr>
          </a:p>
          <a:p>
            <a:pPr marL="1314000" indent="-1314000">
              <a:lnSpc>
                <a:spcPct val="100000"/>
              </a:lnSpc>
              <a:buNone/>
              <a:tabLst>
                <a:tab algn="l" pos="0"/>
              </a:tabLst>
            </a:pPr>
            <a:r>
              <a:rPr b="0" lang="en-US" sz="2000" spc="-1" strike="noStrike">
                <a:solidFill>
                  <a:srgbClr val="000000"/>
                </a:solidFill>
                <a:latin typeface="Liberation Sans Narrow"/>
              </a:rPr>
              <a:t>ASD operates in the slim space between the difficult and the impossible.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Solved: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90" name="PlaceHolder 2"/>
          <p:cNvSpPr>
            <a:spLocks noGrp="1"/>
          </p:cNvSpPr>
          <p:nvPr>
            <p:ph/>
          </p:nvPr>
        </p:nvSpPr>
        <p:spPr>
          <a:xfrm>
            <a:off x="6035040" y="1920240"/>
            <a:ext cx="4937400" cy="512028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2800" spc="-1" strike="noStrike">
                <a:solidFill>
                  <a:srgbClr val="000000"/>
                </a:solidFill>
                <a:latin typeface="Liberation Sans Narrow"/>
              </a:rPr>
              <a:t>We were thrilled to have solved the four ciphers on the coin.</a:t>
            </a:r>
            <a:endParaRPr b="0" lang="en-US" sz="2800" spc="-1" strike="noStrike">
              <a:solidFill>
                <a:srgbClr val="000000"/>
              </a:solidFill>
              <a:latin typeface="Arial"/>
            </a:endParaRPr>
          </a:p>
          <a:p>
            <a:pPr indent="0" algn="just">
              <a:lnSpc>
                <a:spcPct val="100000"/>
              </a:lnSpc>
              <a:buNone/>
              <a:tabLst>
                <a:tab algn="l" pos="0"/>
              </a:tabLst>
            </a:pPr>
            <a:endParaRPr b="0" lang="en-US" sz="28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But, there must be more to solve!</a:t>
            </a:r>
            <a:endParaRPr b="0" lang="en-US" sz="2800" spc="-1" strike="noStrike">
              <a:solidFill>
                <a:srgbClr val="000000"/>
              </a:solidFill>
              <a:latin typeface="Arial"/>
            </a:endParaRPr>
          </a:p>
          <a:p>
            <a:pPr indent="0" algn="just">
              <a:lnSpc>
                <a:spcPct val="100000"/>
              </a:lnSpc>
              <a:buNone/>
              <a:tabLst>
                <a:tab algn="l" pos="0"/>
              </a:tabLst>
            </a:pPr>
            <a:endParaRPr b="0" lang="en-US" sz="2800" spc="-1" strike="noStrike">
              <a:solidFill>
                <a:srgbClr val="000000"/>
              </a:solidFill>
              <a:latin typeface="Arial"/>
            </a:endParaRPr>
          </a:p>
          <a:p>
            <a:pPr indent="0" algn="just">
              <a:lnSpc>
                <a:spcPct val="100000"/>
              </a:lnSpc>
              <a:spcAft>
                <a:spcPts val="1409"/>
              </a:spcAft>
              <a:buNone/>
              <a:tabLst>
                <a:tab algn="l" pos="0"/>
              </a:tabLst>
            </a:pPr>
            <a:r>
              <a:rPr b="0" lang="en-US" sz="2800" spc="-1" strike="noStrike">
                <a:solidFill>
                  <a:srgbClr val="000000"/>
                </a:solidFill>
                <a:latin typeface="Liberation Sans Narrow"/>
              </a:rPr>
              <a:t>And you're right—there are two more bonus challenges. Let’s get started!</a:t>
            </a:r>
            <a:endParaRPr b="0" lang="en-US" sz="2800" spc="-1" strike="noStrike">
              <a:solidFill>
                <a:srgbClr val="000000"/>
              </a:solidFill>
              <a:latin typeface="Arial"/>
            </a:endParaRPr>
          </a:p>
          <a:p>
            <a:pPr marL="864000" indent="0" algn="just">
              <a:lnSpc>
                <a:spcPct val="100000"/>
              </a:lnSpc>
              <a:spcAft>
                <a:spcPts val="1123"/>
              </a:spcAft>
              <a:buNone/>
              <a:tabLst>
                <a:tab algn="l" pos="0"/>
              </a:tabLst>
            </a:pPr>
            <a:endParaRPr b="0" lang="en-US" sz="2800" spc="-1" strike="noStrike">
              <a:solidFill>
                <a:srgbClr val="000000"/>
              </a:solidFill>
              <a:latin typeface="Arial"/>
            </a:endParaRPr>
          </a:p>
        </p:txBody>
      </p:sp>
      <p:pic>
        <p:nvPicPr>
          <p:cNvPr id="91" name="" descr=""/>
          <p:cNvPicPr/>
          <p:nvPr/>
        </p:nvPicPr>
        <p:blipFill>
          <a:blip r:embed="rId2"/>
          <a:stretch/>
        </p:blipFill>
        <p:spPr>
          <a:xfrm>
            <a:off x="496080" y="1920240"/>
            <a:ext cx="4781880" cy="3625200"/>
          </a:xfrm>
          <a:prstGeom prst="rect">
            <a:avLst/>
          </a:prstGeom>
          <a:ln w="0">
            <a:solidFill>
              <a:srgbClr val="808080"/>
            </a:solidFill>
          </a:ln>
          <a:effectLst>
            <a:outerShdw blurRad="0" dir="2700000" dist="102841" rotWithShape="0">
              <a:srgbClr val="808080"/>
            </a:outerShdw>
          </a:effectLst>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Bonus Round: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93" name="PlaceHolder 2"/>
          <p:cNvSpPr>
            <a:spLocks noGrp="1"/>
          </p:cNvSpPr>
          <p:nvPr>
            <p:ph/>
          </p:nvPr>
        </p:nvSpPr>
        <p:spPr>
          <a:xfrm>
            <a:off x="365760" y="5114880"/>
            <a:ext cx="11104920" cy="182844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3200" spc="-1" strike="noStrike">
                <a:solidFill>
                  <a:srgbClr val="000000"/>
                </a:solidFill>
                <a:latin typeface="Liberation Sans Narrow"/>
              </a:rPr>
              <a:t>Upon examining the inner and outer rings, you noticed some had different colors and odd shading. Let's start by focusing on the inner ring.</a:t>
            </a:r>
            <a:endParaRPr b="0" lang="en-US" sz="3200" spc="-1" strike="noStrike">
              <a:solidFill>
                <a:srgbClr val="000000"/>
              </a:solidFill>
              <a:latin typeface="Arial"/>
            </a:endParaRPr>
          </a:p>
        </p:txBody>
      </p:sp>
      <p:pic>
        <p:nvPicPr>
          <p:cNvPr id="94" name="" descr=""/>
          <p:cNvPicPr/>
          <p:nvPr/>
        </p:nvPicPr>
        <p:blipFill>
          <a:blip r:embed="rId2"/>
          <a:stretch/>
        </p:blipFill>
        <p:spPr>
          <a:xfrm>
            <a:off x="-15480" y="1467720"/>
            <a:ext cx="12013920" cy="31953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Bonus Round 1:</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96" name="PlaceHolder 2"/>
          <p:cNvSpPr>
            <a:spLocks noGrp="1"/>
          </p:cNvSpPr>
          <p:nvPr>
            <p:ph/>
          </p:nvPr>
        </p:nvSpPr>
        <p:spPr>
          <a:xfrm>
            <a:off x="365760" y="5114880"/>
            <a:ext cx="11104920" cy="182844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3200" spc="-1" strike="noStrike">
                <a:solidFill>
                  <a:srgbClr val="000000"/>
                </a:solidFill>
                <a:latin typeface="Liberation Sans Narrow"/>
              </a:rPr>
              <a:t>The inner ring features two colors, light and dark fonts. We can assume this represents Base 2, or Binary. Let’s explore the conversion.</a:t>
            </a:r>
            <a:endParaRPr b="0" lang="en-US" sz="3200" spc="-1" strike="noStrike">
              <a:solidFill>
                <a:srgbClr val="000000"/>
              </a:solidFill>
              <a:latin typeface="Arial"/>
            </a:endParaRPr>
          </a:p>
          <a:p>
            <a:pPr indent="0" algn="just">
              <a:lnSpc>
                <a:spcPct val="100000"/>
              </a:lnSpc>
              <a:spcAft>
                <a:spcPts val="1409"/>
              </a:spcAft>
              <a:buNone/>
              <a:tabLst>
                <a:tab algn="l" pos="0"/>
              </a:tabLst>
            </a:pPr>
            <a:endParaRPr b="0" lang="en-US" sz="3200" spc="-1" strike="noStrike">
              <a:solidFill>
                <a:srgbClr val="000000"/>
              </a:solidFill>
              <a:latin typeface="Arial"/>
            </a:endParaRPr>
          </a:p>
          <a:p>
            <a:pPr indent="0" algn="just">
              <a:lnSpc>
                <a:spcPct val="100000"/>
              </a:lnSpc>
              <a:spcAft>
                <a:spcPts val="1409"/>
              </a:spcAft>
              <a:buNone/>
              <a:tabLst>
                <a:tab algn="l" pos="0"/>
              </a:tabLst>
            </a:pPr>
            <a:endParaRPr b="0" lang="en-US" sz="3200" spc="-1" strike="noStrike">
              <a:solidFill>
                <a:srgbClr val="000000"/>
              </a:solidFill>
              <a:latin typeface="Arial"/>
            </a:endParaRPr>
          </a:p>
          <a:p>
            <a:pPr marL="432000" indent="0" algn="just">
              <a:lnSpc>
                <a:spcPct val="100000"/>
              </a:lnSpc>
              <a:spcAft>
                <a:spcPts val="1409"/>
              </a:spcAft>
              <a:buNone/>
              <a:tabLst>
                <a:tab algn="l" pos="0"/>
              </a:tabLst>
            </a:pPr>
            <a:r>
              <a:rPr b="0" lang="en-US" sz="3200" spc="-1" strike="noStrike">
                <a:solidFill>
                  <a:srgbClr val="000000"/>
                </a:solidFill>
                <a:latin typeface="Source Sans Pro"/>
              </a:rPr>
              <a:t> </a:t>
            </a:r>
            <a:endParaRPr b="0" lang="en-US" sz="3200" spc="-1" strike="noStrike">
              <a:solidFill>
                <a:srgbClr val="000000"/>
              </a:solidFill>
              <a:latin typeface="Arial"/>
            </a:endParaRPr>
          </a:p>
          <a:p>
            <a:pPr marL="432000" indent="0" algn="just">
              <a:lnSpc>
                <a:spcPct val="100000"/>
              </a:lnSpc>
              <a:spcAft>
                <a:spcPts val="1409"/>
              </a:spcAft>
              <a:buNone/>
              <a:tabLst>
                <a:tab algn="l" pos="0"/>
              </a:tabLst>
            </a:pPr>
            <a:r>
              <a:rPr b="0" lang="en-US" sz="3200" spc="-1" strike="noStrike">
                <a:solidFill>
                  <a:srgbClr val="000000"/>
                </a:solidFill>
                <a:latin typeface="Source Sans Pro"/>
              </a:rPr>
              <a:t> </a:t>
            </a:r>
            <a:endParaRPr b="0" lang="en-US" sz="3200" spc="-1" strike="noStrike">
              <a:solidFill>
                <a:srgbClr val="000000"/>
              </a:solidFill>
              <a:latin typeface="Arial"/>
            </a:endParaRPr>
          </a:p>
          <a:p>
            <a:pPr marL="864000" indent="0" algn="just">
              <a:lnSpc>
                <a:spcPct val="100000"/>
              </a:lnSpc>
              <a:spcAft>
                <a:spcPts val="1123"/>
              </a:spcAft>
              <a:buNone/>
              <a:tabLst>
                <a:tab algn="l" pos="0"/>
              </a:tabLst>
            </a:pPr>
            <a:r>
              <a:rPr b="0" lang="en-US" sz="2800" spc="-1" strike="noStrike">
                <a:solidFill>
                  <a:srgbClr val="000000"/>
                </a:solidFill>
                <a:latin typeface="Source Sans Pro"/>
              </a:rPr>
              <a:t> </a:t>
            </a:r>
            <a:endParaRPr b="0" lang="en-US" sz="2800" spc="-1" strike="noStrike">
              <a:solidFill>
                <a:srgbClr val="000000"/>
              </a:solidFill>
              <a:latin typeface="Arial"/>
            </a:endParaRPr>
          </a:p>
        </p:txBody>
      </p:sp>
      <p:pic>
        <p:nvPicPr>
          <p:cNvPr id="97" name="" descr=""/>
          <p:cNvPicPr/>
          <p:nvPr/>
        </p:nvPicPr>
        <p:blipFill>
          <a:blip r:embed="rId2"/>
          <a:stretch/>
        </p:blipFill>
        <p:spPr>
          <a:xfrm>
            <a:off x="-15480" y="1467720"/>
            <a:ext cx="12013920" cy="3195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Bonus Round 1:</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99" name="PlaceHolder 2"/>
          <p:cNvSpPr>
            <a:spLocks noGrp="1"/>
          </p:cNvSpPr>
          <p:nvPr>
            <p:ph/>
          </p:nvPr>
        </p:nvSpPr>
        <p:spPr>
          <a:xfrm>
            <a:off x="6400800" y="1920240"/>
            <a:ext cx="5486040" cy="5303160"/>
          </a:xfrm>
          <a:prstGeom prst="rect">
            <a:avLst/>
          </a:prstGeom>
          <a:solidFill>
            <a:srgbClr val="eeeeee"/>
          </a:solidFill>
          <a:ln w="0">
            <a:noFill/>
          </a:ln>
        </p:spPr>
        <p:txBody>
          <a:bodyPr lIns="0" rIns="0" tIns="0" bIns="0" anchor="t">
            <a:noAutofit/>
          </a:bodyPr>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#!/usr/bin/python3</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bits = "10000011010011100010010000111100010"</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bits += "11100100110010011000001100100110010"</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print("Number of Bits: ",len(bits))</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 Break Bits into 7-Bit bytes pairs.</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numBits = 7</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pairs = [bits[i:i+numBits] for i in range(0,len(bits), numBits)]</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print(pairs)</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 Converting Seperate HEX pairs to Integers </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     and XOR the output</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msg = '';</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for i in range(len(pairs)):</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a = int(pairs[i],2)</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 Converting Integer to ASCII and Appending </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    it to the message</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msg = msg + chr(a).upper()</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Courier New"/>
              </a:rPr>
              <a:t> </a:t>
            </a:r>
            <a:r>
              <a:rPr b="0" lang="en-US" sz="1100" spc="-1" strike="noStrike">
                <a:solidFill>
                  <a:srgbClr val="000000"/>
                </a:solidFill>
                <a:latin typeface="Courier New"/>
              </a:rPr>
              <a:t>print(msg)</a:t>
            </a:r>
            <a:endParaRPr b="0" lang="en-US" sz="1100" spc="-1" strike="noStrike">
              <a:solidFill>
                <a:srgbClr val="000000"/>
              </a:solidFill>
              <a:latin typeface="Arial"/>
            </a:endParaRPr>
          </a:p>
          <a:p>
            <a:pPr indent="0">
              <a:lnSpc>
                <a:spcPct val="100000"/>
              </a:lnSpc>
              <a:spcAft>
                <a:spcPts val="1409"/>
              </a:spcAft>
              <a:buNone/>
              <a:tabLst>
                <a:tab algn="l" pos="0"/>
              </a:tabLst>
            </a:pPr>
            <a:endParaRPr b="0" lang="en-US" sz="1100" spc="-1" strike="noStrike">
              <a:solidFill>
                <a:srgbClr val="000000"/>
              </a:solidFill>
              <a:latin typeface="Arial"/>
            </a:endParaRPr>
          </a:p>
          <a:p>
            <a:pPr indent="0">
              <a:lnSpc>
                <a:spcPct val="100000"/>
              </a:lnSpc>
              <a:spcAft>
                <a:spcPts val="1409"/>
              </a:spcAft>
              <a:buNone/>
              <a:tabLst>
                <a:tab algn="l" pos="0"/>
              </a:tabLst>
            </a:pPr>
            <a:r>
              <a:rPr b="0" lang="en-US" sz="1100" spc="-1" strike="noStrike">
                <a:solidFill>
                  <a:srgbClr val="000000"/>
                </a:solidFill>
                <a:latin typeface="Courier New"/>
              </a:rPr>
              <a:t> </a:t>
            </a:r>
            <a:endParaRPr b="0" lang="en-US" sz="1100" spc="-1" strike="noStrike">
              <a:solidFill>
                <a:srgbClr val="000000"/>
              </a:solidFill>
              <a:latin typeface="Arial"/>
            </a:endParaRPr>
          </a:p>
          <a:p>
            <a:pPr indent="0">
              <a:lnSpc>
                <a:spcPct val="100000"/>
              </a:lnSpc>
              <a:spcAft>
                <a:spcPts val="1409"/>
              </a:spcAft>
              <a:buNone/>
              <a:tabLst>
                <a:tab algn="l" pos="0"/>
              </a:tabLst>
            </a:pPr>
            <a:endParaRPr b="0" lang="en-US" sz="1100" spc="-1" strike="noStrike">
              <a:solidFill>
                <a:srgbClr val="000000"/>
              </a:solidFill>
              <a:latin typeface="Arial"/>
            </a:endParaRPr>
          </a:p>
          <a:p>
            <a:pPr indent="0">
              <a:lnSpc>
                <a:spcPct val="100000"/>
              </a:lnSpc>
              <a:spcAft>
                <a:spcPts val="1409"/>
              </a:spcAft>
              <a:buNone/>
              <a:tabLst>
                <a:tab algn="l" pos="0"/>
              </a:tabLst>
            </a:pPr>
            <a:endParaRPr b="0" lang="en-US" sz="1100" spc="-1" strike="noStrike">
              <a:solidFill>
                <a:srgbClr val="000000"/>
              </a:solidFill>
              <a:latin typeface="Arial"/>
            </a:endParaRPr>
          </a:p>
          <a:p>
            <a:pPr indent="0">
              <a:lnSpc>
                <a:spcPct val="100000"/>
              </a:lnSpc>
              <a:spcAft>
                <a:spcPts val="1409"/>
              </a:spcAft>
              <a:buNone/>
              <a:tabLst>
                <a:tab algn="l" pos="0"/>
              </a:tabLst>
            </a:pPr>
            <a:endParaRPr b="0" lang="en-US" sz="1100" spc="-1" strike="noStrike">
              <a:solidFill>
                <a:srgbClr val="000000"/>
              </a:solidFill>
              <a:latin typeface="Arial"/>
            </a:endParaRPr>
          </a:p>
          <a:p>
            <a:pPr marL="432000" indent="0">
              <a:lnSpc>
                <a:spcPct val="100000"/>
              </a:lnSpc>
              <a:spcAft>
                <a:spcPts val="1409"/>
              </a:spcAft>
              <a:buNone/>
              <a:tabLst>
                <a:tab algn="l" pos="0"/>
              </a:tabLst>
            </a:pPr>
            <a:endParaRPr b="0" lang="en-US" sz="1100" spc="-1" strike="noStrike">
              <a:solidFill>
                <a:srgbClr val="000000"/>
              </a:solidFill>
              <a:latin typeface="Arial"/>
            </a:endParaRPr>
          </a:p>
          <a:p>
            <a:pPr marL="432000" indent="0">
              <a:lnSpc>
                <a:spcPct val="100000"/>
              </a:lnSpc>
              <a:spcAft>
                <a:spcPts val="1409"/>
              </a:spcAft>
              <a:buNone/>
              <a:tabLst>
                <a:tab algn="l" pos="0"/>
              </a:tabLst>
            </a:pPr>
            <a:endParaRPr b="0" lang="en-US" sz="1100" spc="-1" strike="noStrike">
              <a:solidFill>
                <a:srgbClr val="000000"/>
              </a:solidFill>
              <a:latin typeface="Arial"/>
            </a:endParaRPr>
          </a:p>
          <a:p>
            <a:pPr marL="864000" indent="0">
              <a:lnSpc>
                <a:spcPct val="100000"/>
              </a:lnSpc>
              <a:spcAft>
                <a:spcPts val="1123"/>
              </a:spcAft>
              <a:buNone/>
              <a:tabLst>
                <a:tab algn="l" pos="0"/>
              </a:tabLst>
            </a:pPr>
            <a:endParaRPr b="0" lang="en-US" sz="1100" spc="-1" strike="noStrike">
              <a:solidFill>
                <a:srgbClr val="000000"/>
              </a:solidFill>
              <a:latin typeface="Arial"/>
            </a:endParaRPr>
          </a:p>
        </p:txBody>
      </p:sp>
      <p:sp>
        <p:nvSpPr>
          <p:cNvPr id="100" name=""/>
          <p:cNvSpPr/>
          <p:nvPr/>
        </p:nvSpPr>
        <p:spPr>
          <a:xfrm>
            <a:off x="347400" y="4879440"/>
            <a:ext cx="5687280" cy="2377080"/>
          </a:xfrm>
          <a:prstGeom prst="rect">
            <a:avLst/>
          </a:prstGeom>
          <a:solidFill>
            <a:srgbClr val="eeeeee"/>
          </a:solidFill>
          <a:ln w="0">
            <a:noFill/>
          </a:ln>
        </p:spPr>
        <p:style>
          <a:lnRef idx="0"/>
          <a:fillRef idx="0"/>
          <a:effectRef idx="0"/>
          <a:fontRef idx="minor"/>
        </p:style>
        <p:txBody>
          <a:bodyPr lIns="36000" rIns="36000" tIns="36000" bIns="36000" anchor="ctr">
            <a:noAutofit/>
          </a:bodyPr>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7BIT_ASCII.ph</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Number of Bits:  70</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['1000001', '1010011', '1000100', '1000011', '1100010',</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'1110010', '0110010', '0110000', '0110010', '0110010']</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ASDCBR2022</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5b277d"/>
                </a:solidFill>
                <a:latin typeface="Bitstream Vera Sans Mono"/>
              </a:rPr>
              <a:t> </a:t>
            </a:r>
            <a:r>
              <a:rPr b="0" lang="en-US" sz="1200" spc="-1" strike="noStrike">
                <a:solidFill>
                  <a:srgbClr val="5b277d"/>
                </a:solidFill>
                <a:latin typeface="Bitstream Vera Sans Mono"/>
              </a:rPr>
              <a:t>Answer: </a:t>
            </a:r>
            <a:r>
              <a:rPr b="0" lang="en-US" sz="1200" spc="-1" strike="noStrike">
                <a:solidFill>
                  <a:srgbClr val="800080"/>
                </a:solidFill>
                <a:latin typeface="Bitstream Vera Sans Mono"/>
              </a:rPr>
              <a:t>ASD CBR 2022</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p:txBody>
      </p:sp>
      <p:sp>
        <p:nvSpPr>
          <p:cNvPr id="101" name="PlaceHolder 3"/>
          <p:cNvSpPr>
            <a:spLocks noGrp="1"/>
          </p:cNvSpPr>
          <p:nvPr>
            <p:ph/>
          </p:nvPr>
        </p:nvSpPr>
        <p:spPr>
          <a:xfrm>
            <a:off x="365760" y="1884240"/>
            <a:ext cx="5668920" cy="2870280"/>
          </a:xfrm>
          <a:prstGeom prst="rect">
            <a:avLst/>
          </a:prstGeom>
          <a:noFill/>
          <a:ln w="0">
            <a:noFill/>
          </a:ln>
        </p:spPr>
        <p:txBody>
          <a:bodyPr lIns="0" rIns="0" tIns="0" bIns="0" anchor="t">
            <a:noAutofit/>
          </a:bodyPr>
          <a:p>
            <a:pPr indent="0" algn="just">
              <a:lnSpc>
                <a:spcPct val="100000"/>
              </a:lnSpc>
              <a:spcAft>
                <a:spcPts val="1409"/>
              </a:spcAft>
              <a:buNone/>
              <a:tabLst>
                <a:tab algn="l" pos="0"/>
              </a:tabLst>
            </a:pPr>
            <a:r>
              <a:rPr b="0" lang="en-US" sz="2400" spc="-1" strike="noStrike">
                <a:solidFill>
                  <a:srgbClr val="000000"/>
                </a:solidFill>
                <a:latin typeface="Liberation Sans Narrow"/>
              </a:rPr>
              <a:t>The light characters are converted to 1s, and the dark characters to 0s. There are 70 letters, which convert to 10 7-bit words. We can then translate these words into 10 ASCII characters.</a:t>
            </a:r>
            <a:endParaRPr b="0" lang="en-US" sz="2400" spc="-1" strike="noStrike">
              <a:solidFill>
                <a:srgbClr val="000000"/>
              </a:solidFill>
              <a:latin typeface="Arial"/>
            </a:endParaRPr>
          </a:p>
          <a:p>
            <a:pPr indent="0" algn="just">
              <a:lnSpc>
                <a:spcPct val="100000"/>
              </a:lnSpc>
              <a:buNone/>
              <a:tabLst>
                <a:tab algn="l" pos="0"/>
              </a:tabLst>
            </a:pPr>
            <a:endParaRPr b="0" lang="en-US" sz="2400" spc="-1" strike="noStrike">
              <a:solidFill>
                <a:srgbClr val="000000"/>
              </a:solidFill>
              <a:latin typeface="Arial"/>
            </a:endParaRPr>
          </a:p>
          <a:p>
            <a:pPr indent="0" algn="just">
              <a:lnSpc>
                <a:spcPct val="100000"/>
              </a:lnSpc>
              <a:spcAft>
                <a:spcPts val="1409"/>
              </a:spcAft>
              <a:buNone/>
              <a:tabLst>
                <a:tab algn="l" pos="0"/>
              </a:tabLst>
            </a:pPr>
            <a:r>
              <a:rPr b="0" lang="en-US" sz="2400" spc="-1" strike="noStrike">
                <a:solidFill>
                  <a:srgbClr val="000000"/>
                </a:solidFill>
                <a:latin typeface="Liberation Sans Narrow"/>
              </a:rPr>
              <a:t>The answer is </a:t>
            </a:r>
            <a:r>
              <a:rPr b="1" lang="en-US" sz="2400" spc="-1" strike="noStrike">
                <a:solidFill>
                  <a:srgbClr val="000000"/>
                </a:solidFill>
                <a:latin typeface="Liberation Sans Narrow"/>
              </a:rPr>
              <a:t>ASD (Australian Signals Directorate), CBD (Canberra), 2022</a:t>
            </a:r>
            <a:r>
              <a:rPr b="0" lang="en-US" sz="2400" spc="-1" strike="noStrike">
                <a:solidFill>
                  <a:srgbClr val="000000"/>
                </a:solidFill>
                <a:latin typeface="Liberation Sans Narrow"/>
              </a:rPr>
              <a: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Bonus Round 2:</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103" name="PlaceHolder 2"/>
          <p:cNvSpPr>
            <a:spLocks noGrp="1"/>
          </p:cNvSpPr>
          <p:nvPr>
            <p:ph/>
          </p:nvPr>
        </p:nvSpPr>
        <p:spPr>
          <a:xfrm>
            <a:off x="365760" y="5114880"/>
            <a:ext cx="11104920" cy="1828440"/>
          </a:xfrm>
          <a:prstGeom prst="rect">
            <a:avLst/>
          </a:prstGeom>
          <a:noFill/>
          <a:ln w="0">
            <a:noFill/>
          </a:ln>
        </p:spPr>
        <p:txBody>
          <a:bodyPr lIns="0" rIns="0" tIns="0" bIns="0" anchor="t">
            <a:normAutofit/>
          </a:bodyPr>
          <a:p>
            <a:pPr indent="0" algn="just">
              <a:lnSpc>
                <a:spcPct val="100000"/>
              </a:lnSpc>
              <a:spcAft>
                <a:spcPts val="1409"/>
              </a:spcAft>
              <a:buNone/>
              <a:tabLst>
                <a:tab algn="l" pos="0"/>
              </a:tabLst>
            </a:pPr>
            <a:r>
              <a:rPr b="0" lang="en-US" sz="3200" spc="-1" strike="noStrike">
                <a:solidFill>
                  <a:srgbClr val="000000"/>
                </a:solidFill>
                <a:latin typeface="Liberation Sans Narrow"/>
              </a:rPr>
              <a:t>The outer ring features three colors: light, dark, and a textured font. After trying various approaches, we determined this represented Morse Code.</a:t>
            </a:r>
            <a:endParaRPr b="0" lang="en-US" sz="3200" spc="-1" strike="noStrike">
              <a:solidFill>
                <a:srgbClr val="000000"/>
              </a:solidFill>
              <a:latin typeface="Arial"/>
            </a:endParaRPr>
          </a:p>
        </p:txBody>
      </p:sp>
      <p:pic>
        <p:nvPicPr>
          <p:cNvPr id="104" name="" descr=""/>
          <p:cNvPicPr/>
          <p:nvPr/>
        </p:nvPicPr>
        <p:blipFill>
          <a:blip r:embed="rId2"/>
          <a:stretch/>
        </p:blipFill>
        <p:spPr>
          <a:xfrm>
            <a:off x="-15480" y="1467720"/>
            <a:ext cx="12013920" cy="31953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Bonus Round 2:</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106" name=""/>
          <p:cNvSpPr/>
          <p:nvPr/>
        </p:nvSpPr>
        <p:spPr>
          <a:xfrm>
            <a:off x="347400" y="5943600"/>
            <a:ext cx="7881840" cy="1279800"/>
          </a:xfrm>
          <a:prstGeom prst="rect">
            <a:avLst/>
          </a:prstGeom>
          <a:solidFill>
            <a:srgbClr val="eeeeee"/>
          </a:solidFill>
          <a:ln w="0">
            <a:noFill/>
          </a:ln>
        </p:spPr>
        <p:style>
          <a:lnRef idx="0"/>
          <a:fillRef idx="0"/>
          <a:effectRef idx="0"/>
          <a:fontRef idx="minor"/>
        </p:style>
        <p:txBody>
          <a:bodyPr lIns="36000" rIns="36000" tIns="36000" bIns="36000" anchor="ctr">
            <a:noAutofit/>
          </a:bodyPr>
          <a:p>
            <a:pPr>
              <a:lnSpc>
                <a:spcPct val="100000"/>
              </a:lnSpc>
            </a:pPr>
            <a:r>
              <a:rPr b="0" lang="en-US" sz="1200" spc="-1" strike="noStrike">
                <a:solidFill>
                  <a:srgbClr val="000000"/>
                </a:solidFill>
                <a:latin typeface="Bitstream Vera Sans Mono"/>
              </a:rPr>
              <a:t>→ </a:t>
            </a:r>
            <a:r>
              <a:rPr b="0" lang="en-US" sz="1200" spc="-1" strike="noStrike">
                <a:solidFill>
                  <a:srgbClr val="000000"/>
                </a:solidFill>
                <a:latin typeface="Bitstream Vera Sans Mono"/>
              </a:rPr>
              <a:t>ANSWER</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endParaRPr b="0" lang="en-US" sz="1200" spc="-1" strike="noStrike">
              <a:solidFill>
                <a:srgbClr val="000000"/>
              </a:solidFill>
              <a:latin typeface="Arial"/>
            </a:endParaRPr>
          </a:p>
          <a:p>
            <a:pPr>
              <a:lnSpc>
                <a:spcPct val="100000"/>
              </a:lnSpc>
            </a:pPr>
            <a:r>
              <a:rPr b="0" lang="en-US" sz="1200" spc="-1" strike="noStrike">
                <a:solidFill>
                  <a:srgbClr val="800080"/>
                </a:solidFill>
                <a:latin typeface="Bitstream Vera Sans Mono"/>
              </a:rPr>
              <a:t>	</a:t>
            </a:r>
            <a:r>
              <a:rPr b="0" lang="en-US" sz="1200" spc="-1" strike="noStrike">
                <a:solidFill>
                  <a:srgbClr val="800080"/>
                </a:solidFill>
                <a:latin typeface="Bitstream Vera Sans Mono"/>
              </a:rPr>
              <a:t>1947 DSB ALBERT PARK</a:t>
            </a:r>
            <a:endParaRPr b="0" lang="en-US" sz="1200" spc="-1" strike="noStrike">
              <a:solidFill>
                <a:srgbClr val="000000"/>
              </a:solidFill>
              <a:latin typeface="Arial"/>
            </a:endParaRPr>
          </a:p>
        </p:txBody>
      </p:sp>
      <p:sp>
        <p:nvSpPr>
          <p:cNvPr id="107" name="PlaceHolder 2"/>
          <p:cNvSpPr>
            <a:spLocks noGrp="1"/>
          </p:cNvSpPr>
          <p:nvPr>
            <p:ph/>
          </p:nvPr>
        </p:nvSpPr>
        <p:spPr>
          <a:xfrm>
            <a:off x="401760" y="3178080"/>
            <a:ext cx="7772040" cy="301716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We convert the dark character to a dot, the light character to a dash, and the textured font to a space.</a:t>
            </a:r>
            <a:endParaRPr b="0" lang="en-US" sz="2400" spc="-1" strike="noStrike">
              <a:solidFill>
                <a:srgbClr val="000000"/>
              </a:solidFill>
              <a:latin typeface="Arial"/>
            </a:endParaRPr>
          </a:p>
          <a:p>
            <a:pPr indent="0">
              <a:lnSpc>
                <a:spcPct val="100000"/>
              </a:lnSpc>
              <a:buNone/>
              <a:tabLst>
                <a:tab algn="l" pos="0"/>
              </a:tabLst>
            </a:pPr>
            <a:endParaRPr b="0" lang="en-US" sz="2400" spc="-1" strike="noStrike">
              <a:solidFill>
                <a:srgbClr val="000000"/>
              </a:solidFill>
              <a:latin typeface="Arial"/>
            </a:endParaRPr>
          </a:p>
          <a:p>
            <a:pPr indent="0">
              <a:lnSpc>
                <a:spcPct val="100000"/>
              </a:lnSpc>
              <a:buNone/>
              <a:tabLst>
                <a:tab algn="l" pos="0"/>
              </a:tabLst>
            </a:pPr>
            <a:r>
              <a:rPr b="0" lang="en-US" sz="2400" spc="-1" strike="noStrike">
                <a:solidFill>
                  <a:srgbClr val="000000"/>
                </a:solidFill>
                <a:latin typeface="Liberation Sans Narrow"/>
              </a:rPr>
              <a:t>Once the letters are converted into dots, dashes, and spaces, we can translate the Morse Code into letters and numbers.</a:t>
            </a:r>
            <a:endParaRPr b="0" lang="en-US" sz="2400" spc="-1" strike="noStrike">
              <a:solidFill>
                <a:srgbClr val="000000"/>
              </a:solidFill>
              <a:latin typeface="Arial"/>
            </a:endParaRPr>
          </a:p>
          <a:p>
            <a:pPr indent="0">
              <a:lnSpc>
                <a:spcPct val="100000"/>
              </a:lnSpc>
              <a:buNone/>
              <a:tabLst>
                <a:tab algn="l" pos="0"/>
              </a:tabLst>
            </a:pPr>
            <a:endParaRPr b="0" lang="en-US" sz="2400" spc="-1" strike="noStrike">
              <a:solidFill>
                <a:srgbClr val="000000"/>
              </a:solidFill>
              <a:latin typeface="Arial"/>
            </a:endParaRPr>
          </a:p>
          <a:p>
            <a:pPr indent="0">
              <a:lnSpc>
                <a:spcPct val="100000"/>
              </a:lnSpc>
              <a:spcAft>
                <a:spcPts val="1409"/>
              </a:spcAft>
              <a:buNone/>
              <a:tabLst>
                <a:tab algn="l" pos="0"/>
              </a:tabLst>
            </a:pPr>
            <a:r>
              <a:rPr b="0" lang="en-US" sz="2400" spc="-1" strike="noStrike">
                <a:solidFill>
                  <a:srgbClr val="000000"/>
                </a:solidFill>
                <a:latin typeface="Liberation Sans Narrow"/>
              </a:rPr>
              <a:t>The result is </a:t>
            </a:r>
            <a:r>
              <a:rPr b="1" lang="en-US" sz="2400" spc="-1" strike="noStrike">
                <a:solidFill>
                  <a:srgbClr val="000000"/>
                </a:solidFill>
                <a:latin typeface="Liberation Sans Narrow"/>
              </a:rPr>
              <a:t>1947 DSB (Defence Signals Bureau) Albert Park</a:t>
            </a:r>
            <a:r>
              <a:rPr b="0" lang="en-US" sz="2400" spc="-1" strike="noStrike">
                <a:solidFill>
                  <a:srgbClr val="000000"/>
                </a:solidFill>
                <a:latin typeface="Liberation Sans Narrow"/>
              </a:rPr>
              <a:t>.</a:t>
            </a:r>
            <a:endParaRPr b="0" lang="en-US" sz="2400" spc="-1" strike="noStrike">
              <a:solidFill>
                <a:srgbClr val="000000"/>
              </a:solidFill>
              <a:latin typeface="Arial"/>
            </a:endParaRPr>
          </a:p>
        </p:txBody>
      </p:sp>
      <p:pic>
        <p:nvPicPr>
          <p:cNvPr id="108" name="" descr=""/>
          <p:cNvPicPr/>
          <p:nvPr/>
        </p:nvPicPr>
        <p:blipFill>
          <a:blip r:embed="rId2"/>
          <a:stretch/>
        </p:blipFill>
        <p:spPr>
          <a:xfrm>
            <a:off x="8503920" y="1645920"/>
            <a:ext cx="2751120" cy="5577480"/>
          </a:xfrm>
          <a:prstGeom prst="rect">
            <a:avLst/>
          </a:prstGeom>
          <a:ln w="0">
            <a:noFill/>
          </a:ln>
        </p:spPr>
      </p:pic>
      <p:pic>
        <p:nvPicPr>
          <p:cNvPr id="109" name="" descr=""/>
          <p:cNvPicPr/>
          <p:nvPr/>
        </p:nvPicPr>
        <p:blipFill>
          <a:blip r:embed="rId3"/>
          <a:stretch/>
        </p:blipFill>
        <p:spPr>
          <a:xfrm>
            <a:off x="311040" y="1753920"/>
            <a:ext cx="8009640" cy="731160"/>
          </a:xfrm>
          <a:prstGeom prst="rect">
            <a:avLst/>
          </a:prstGeom>
          <a:ln w="0">
            <a:noFill/>
          </a:ln>
        </p:spPr>
      </p:pic>
      <p:sp>
        <p:nvSpPr>
          <p:cNvPr id="110" name=""/>
          <p:cNvSpPr/>
          <p:nvPr/>
        </p:nvSpPr>
        <p:spPr>
          <a:xfrm>
            <a:off x="365760" y="2543760"/>
            <a:ext cx="7863840" cy="360"/>
          </a:xfrm>
          <a:prstGeom prst="line">
            <a:avLst/>
          </a:prstGeom>
          <a:ln w="36000">
            <a:solidFill>
              <a:srgbClr val="bf0041"/>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1" name="" descr=""/>
          <p:cNvPicPr/>
          <p:nvPr/>
        </p:nvPicPr>
        <p:blipFill>
          <a:blip r:embed="rId2"/>
          <a:stretch/>
        </p:blipFill>
        <p:spPr>
          <a:xfrm>
            <a:off x="0" y="1463040"/>
            <a:ext cx="11998440" cy="6096600"/>
          </a:xfrm>
          <a:prstGeom prst="rect">
            <a:avLst/>
          </a:prstGeom>
          <a:ln w="0">
            <a:noFill/>
          </a:ln>
        </p:spPr>
      </p:pic>
      <p:sp>
        <p:nvSpPr>
          <p:cNvPr id="11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113" name="PlaceHolder 2"/>
          <p:cNvSpPr>
            <a:spLocks noGrp="1"/>
          </p:cNvSpPr>
          <p:nvPr>
            <p:ph/>
          </p:nvPr>
        </p:nvSpPr>
        <p:spPr>
          <a:xfrm>
            <a:off x="7498080" y="5760720"/>
            <a:ext cx="4297320" cy="1462680"/>
          </a:xfrm>
          <a:prstGeom prst="rect">
            <a:avLst/>
          </a:prstGeom>
          <a:noFill/>
          <a:ln w="0">
            <a:noFill/>
          </a:ln>
        </p:spPr>
        <p:txBody>
          <a:bodyPr lIns="0" rIns="0" tIns="0" bIns="0" anchor="t">
            <a:noAutofit/>
          </a:bodyPr>
          <a:p>
            <a:pPr marL="432000" indent="0" algn="r">
              <a:lnSpc>
                <a:spcPct val="100000"/>
              </a:lnSpc>
              <a:buNone/>
              <a:tabLst>
                <a:tab algn="l" pos="0"/>
              </a:tabLst>
            </a:pPr>
            <a:r>
              <a:rPr b="0" i="1" lang="en-US" sz="4800" spc="-1" strike="noStrike">
                <a:solidFill>
                  <a:srgbClr val="ffffff"/>
                </a:solidFill>
                <a:latin typeface="Source Sans Pro"/>
              </a:rPr>
              <a:t>Any Questions?</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365760" y="121320"/>
            <a:ext cx="11031480" cy="1261800"/>
          </a:xfrm>
          <a:prstGeom prst="rect">
            <a:avLst/>
          </a:prstGeom>
          <a:noFill/>
          <a:ln w="0">
            <a:noFill/>
          </a:ln>
        </p:spPr>
        <p:txBody>
          <a:bodyPr lIns="0" rIns="0" tIns="0" bIns="0" anchor="b">
            <a:noAutofit/>
          </a:bodyPr>
          <a:p>
            <a:pPr indent="0">
              <a:lnSpc>
                <a:spcPct val="100000"/>
              </a:lnSpc>
              <a:spcBef>
                <a:spcPts val="1191"/>
              </a:spcBef>
              <a:spcAft>
                <a:spcPts val="992"/>
              </a:spcAft>
              <a:buNone/>
              <a:tabLst>
                <a:tab algn="l" pos="0"/>
              </a:tabLst>
            </a:pPr>
            <a:r>
              <a:rPr b="0" lang="en-US" sz="1400" spc="-1" strike="noStrike">
                <a:solidFill>
                  <a:srgbClr val="ffffff"/>
                </a:solidFill>
                <a:latin typeface="Linux Libertine O"/>
              </a:rPr>
              <a:t>From: asd.commemorativecoin </a:t>
            </a:r>
            <a:br>
              <a:rPr sz="1400"/>
            </a:br>
            <a:r>
              <a:rPr b="0" lang="en-US" sz="1400" spc="-1" strike="noStrike">
                <a:solidFill>
                  <a:srgbClr val="ffffff"/>
                </a:solidFill>
                <a:latin typeface="Linux Libertine O"/>
              </a:rPr>
              <a:t>Date: Tue, Nov 1, 2022 at 10:08 PM</a:t>
            </a:r>
            <a:br>
              <a:rPr sz="1400"/>
            </a:br>
            <a:r>
              <a:rPr b="0" lang="en-US" sz="1400" spc="-1" strike="noStrike">
                <a:solidFill>
                  <a:srgbClr val="ffffff"/>
                </a:solidFill>
                <a:latin typeface="Linux Libertine O"/>
              </a:rPr>
              <a:t>Subject: ASD's 75th Anniversary Commemorative Coin Challenge</a:t>
            </a:r>
            <a:br>
              <a:rPr sz="1400"/>
            </a:br>
            <a:endParaRPr b="0" lang="en-US" sz="1400" spc="-1" strike="noStrike">
              <a:solidFill>
                <a:srgbClr val="000000"/>
              </a:solidFill>
              <a:latin typeface="Arial"/>
            </a:endParaRPr>
          </a:p>
        </p:txBody>
      </p:sp>
      <p:sp>
        <p:nvSpPr>
          <p:cNvPr id="115" name="PlaceHolder 2"/>
          <p:cNvSpPr>
            <a:spLocks noGrp="1"/>
          </p:cNvSpPr>
          <p:nvPr>
            <p:ph/>
          </p:nvPr>
        </p:nvSpPr>
        <p:spPr>
          <a:xfrm>
            <a:off x="7498080" y="6035040"/>
            <a:ext cx="4297320" cy="1462680"/>
          </a:xfrm>
          <a:prstGeom prst="rect">
            <a:avLst/>
          </a:prstGeom>
          <a:noFill/>
          <a:ln w="0">
            <a:noFill/>
          </a:ln>
        </p:spPr>
        <p:txBody>
          <a:bodyPr lIns="0" rIns="0" tIns="0" bIns="0" anchor="t">
            <a:normAutofit fontScale="79444"/>
          </a:bodyPr>
          <a:p>
            <a:pPr marL="432000" indent="0" algn="r">
              <a:lnSpc>
                <a:spcPct val="100000"/>
              </a:lnSpc>
              <a:spcAft>
                <a:spcPts val="1409"/>
              </a:spcAft>
              <a:buNone/>
              <a:tabLst>
                <a:tab algn="l" pos="0"/>
              </a:tabLst>
            </a:pPr>
            <a:r>
              <a:rPr b="0" i="1" lang="en-US" sz="6000" spc="-1" strike="noStrike">
                <a:solidFill>
                  <a:srgbClr val="ffffff"/>
                </a:solidFill>
                <a:latin typeface="Source Sans Pro"/>
              </a:rPr>
              <a:t>Any Questions?</a:t>
            </a:r>
            <a:endParaRPr b="0" lang="en-US" sz="6000" spc="-1" strike="noStrike">
              <a:solidFill>
                <a:srgbClr val="000000"/>
              </a:solidFill>
              <a:latin typeface="Arial"/>
            </a:endParaRPr>
          </a:p>
          <a:p>
            <a:pPr marL="432000" indent="0">
              <a:lnSpc>
                <a:spcPct val="100000"/>
              </a:lnSpc>
              <a:spcAft>
                <a:spcPts val="1409"/>
              </a:spcAft>
              <a:buNone/>
              <a:tabLst>
                <a:tab algn="l" pos="0"/>
              </a:tabLst>
            </a:pPr>
            <a:endParaRPr b="0" lang="en-US" sz="3200" spc="-1" strike="noStrike">
              <a:solidFill>
                <a:srgbClr val="000000"/>
              </a:solidFill>
              <a:latin typeface="Arial"/>
            </a:endParaRPr>
          </a:p>
        </p:txBody>
      </p:sp>
      <p:sp>
        <p:nvSpPr>
          <p:cNvPr id="116" name=""/>
          <p:cNvSpPr/>
          <p:nvPr/>
        </p:nvSpPr>
        <p:spPr>
          <a:xfrm>
            <a:off x="365760" y="1737360"/>
            <a:ext cx="11104920" cy="5205960"/>
          </a:xfrm>
          <a:prstGeom prst="rect">
            <a:avLst/>
          </a:prstGeom>
          <a:noFill/>
          <a:ln w="0">
            <a:noFill/>
          </a:ln>
        </p:spPr>
        <p:style>
          <a:lnRef idx="0"/>
          <a:fillRef idx="0"/>
          <a:effectRef idx="0"/>
          <a:fontRef idx="minor"/>
        </p:style>
        <p:txBody>
          <a:bodyPr lIns="0" rIns="0" tIns="0" bIns="0" anchor="t">
            <a:noAutofit/>
          </a:bodyPr>
          <a:p>
            <a:pPr algn="just">
              <a:lnSpc>
                <a:spcPct val="100000"/>
              </a:lnSpc>
            </a:pPr>
            <a:r>
              <a:rPr b="0" lang="en-US" sz="1800" spc="-1" strike="noStrike">
                <a:solidFill>
                  <a:srgbClr val="000000"/>
                </a:solidFill>
                <a:latin typeface="Liberation Sans Narrow"/>
              </a:rPr>
              <a:t>Hello,</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Liberation Sans Narrow"/>
              </a:rPr>
              <a:t>Congratulations on solving ASD’s 75th commemorative coin challenge! You were among the few who tried and successfully revealed the codes. That is truly impressive.</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Liberation Sans Narrow"/>
              </a:rPr>
              <a:t>We hope you had as much fun cracking the codes and deciphering the messages, as we did in creating them. The type of skills you’ve used to solve these puzzles are exactly what ASD staff use on a daily basis.</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Liberation Sans Narrow"/>
              </a:rPr>
              <a:t>We are delighted that you took the time to participate in our coin challenge. Keep visiting our website to find out more about ASD, or follow us at @insta @linkedin @twitter.</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Liberation Sans Narrow"/>
              </a:rPr>
              <a:t>We really enjoyed creating our 75th commemorative coin. Thank you for taking part.</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lang="en-US" sz="1800" spc="-1" strike="noStrike">
                <a:solidFill>
                  <a:srgbClr val="000000"/>
                </a:solidFill>
                <a:latin typeface="Liberation Sans Narrow"/>
              </a:rPr>
              <a:t>The ASD team.</a:t>
            </a: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endParaRPr b="0" lang="en-US" sz="1800" spc="-1" strike="noStrike">
              <a:solidFill>
                <a:srgbClr val="000000"/>
              </a:solidFill>
              <a:latin typeface="Arial"/>
            </a:endParaRPr>
          </a:p>
          <a:p>
            <a:pPr algn="just">
              <a:lnSpc>
                <a:spcPct val="100000"/>
              </a:lnSpc>
            </a:pPr>
            <a:r>
              <a:rPr b="0" i="1" lang="en-US" sz="1800" spc="-1" strike="noStrike">
                <a:solidFill>
                  <a:srgbClr val="bf0041"/>
                </a:solidFill>
                <a:latin typeface="Liberation Sans Narrow"/>
              </a:rPr>
              <a:t>IMPORTANT: This email remains the property of the Department of Defence. Unauthorised communication and dealing with the information in the email may be a serious criminal offence. If you have received this email in error, you are requested to contact the sender and delete the email immediately.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7" name="" descr=""/>
          <p:cNvPicPr/>
          <p:nvPr/>
        </p:nvPicPr>
        <p:blipFill>
          <a:blip r:embed="rId2"/>
          <a:stretch/>
        </p:blipFill>
        <p:spPr>
          <a:xfrm>
            <a:off x="0" y="1463040"/>
            <a:ext cx="11998440" cy="6096600"/>
          </a:xfrm>
          <a:prstGeom prst="rect">
            <a:avLst/>
          </a:prstGeom>
          <a:ln w="0">
            <a:noFill/>
          </a:ln>
        </p:spPr>
      </p:pic>
      <p:sp>
        <p:nvSpPr>
          <p:cNvPr id="118"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Commemorative Coin</a:t>
            </a:r>
            <a:endParaRPr b="0" lang="en-US" sz="6000" spc="-1" strike="noStrike">
              <a:solidFill>
                <a:srgbClr val="000000"/>
              </a:solidFill>
              <a:latin typeface="Arial"/>
            </a:endParaRPr>
          </a:p>
        </p:txBody>
      </p:sp>
      <p:sp>
        <p:nvSpPr>
          <p:cNvPr id="119" name="PlaceHolder 2"/>
          <p:cNvSpPr>
            <a:spLocks noGrp="1"/>
          </p:cNvSpPr>
          <p:nvPr>
            <p:ph/>
          </p:nvPr>
        </p:nvSpPr>
        <p:spPr>
          <a:xfrm>
            <a:off x="3474720" y="5852160"/>
            <a:ext cx="8320680" cy="1462680"/>
          </a:xfrm>
          <a:prstGeom prst="rect">
            <a:avLst/>
          </a:prstGeom>
          <a:noFill/>
          <a:ln w="0">
            <a:noFill/>
          </a:ln>
        </p:spPr>
        <p:txBody>
          <a:bodyPr lIns="0" rIns="0" tIns="0" bIns="0" anchor="t">
            <a:noAutofit/>
          </a:bodyPr>
          <a:p>
            <a:pPr indent="0" algn="r">
              <a:lnSpc>
                <a:spcPct val="100000"/>
              </a:lnSpc>
              <a:buNone/>
              <a:tabLst>
                <a:tab algn="l" pos="0"/>
              </a:tabLst>
            </a:pPr>
            <a:r>
              <a:rPr b="0" i="1" lang="en-US" sz="4400" spc="-1" strike="noStrike">
                <a:solidFill>
                  <a:srgbClr val="ffffff"/>
                </a:solidFill>
                <a:latin typeface="Source Sans Pro"/>
              </a:rPr>
              <a:t>Thanks Again,</a:t>
            </a:r>
            <a:endParaRPr b="0" lang="en-US" sz="4400" spc="-1" strike="noStrike">
              <a:solidFill>
                <a:srgbClr val="000000"/>
              </a:solidFill>
              <a:latin typeface="Arial"/>
            </a:endParaRPr>
          </a:p>
          <a:p>
            <a:pPr indent="0" algn="r">
              <a:lnSpc>
                <a:spcPct val="100000"/>
              </a:lnSpc>
              <a:buNone/>
              <a:tabLst>
                <a:tab algn="l" pos="0"/>
              </a:tabLst>
            </a:pPr>
            <a:r>
              <a:rPr b="0" i="1" lang="en-US" sz="4400" spc="-1" strike="noStrike">
                <a:solidFill>
                  <a:srgbClr val="ffffff"/>
                </a:solidFill>
                <a:latin typeface="Source Sans Pro"/>
              </a:rPr>
              <a:t>Australian Signals Directorate</a:t>
            </a:r>
            <a:endParaRPr b="0" lang="en-US" sz="4400" spc="-1" strike="noStrike">
              <a:solidFill>
                <a:srgbClr val="000000"/>
              </a:solidFill>
              <a:latin typeface="Arial"/>
            </a:endParaRPr>
          </a:p>
          <a:p>
            <a:pPr marL="432000" indent="0">
              <a:lnSpc>
                <a:spcPct val="100000"/>
              </a:lnSpc>
              <a:spcAft>
                <a:spcPts val="1409"/>
              </a:spcAft>
              <a:buNone/>
              <a:tabLst>
                <a:tab algn="l" pos="0"/>
              </a:tabLst>
            </a:pP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28"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1942 – World War II</a:t>
            </a:r>
            <a:endParaRPr b="0" lang="en-US" sz="1800" spc="-1" strike="noStrike">
              <a:solidFill>
                <a:srgbClr val="000000"/>
              </a:solidFill>
              <a:latin typeface="Arial"/>
            </a:endParaRPr>
          </a:p>
          <a:p>
            <a:pPr lvl="1" marL="864000" indent="-324000" algn="just">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Australian Navy, Army, and Air Force personnel united to support General MacArthur’s South-West Pacific campaign.</a:t>
            </a:r>
            <a:endParaRPr b="0" lang="en-US" sz="1800" spc="-1" strike="noStrike">
              <a:solidFill>
                <a:srgbClr val="000000"/>
              </a:solidFill>
              <a:latin typeface="Arial"/>
            </a:endParaRPr>
          </a:p>
          <a:p>
            <a:pPr lvl="1" marL="864000" indent="-324000" algn="just">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Mission: Intercept and decode Japanese radio signals to gain intelligence advantage.</a:t>
            </a:r>
            <a:endParaRPr b="0" lang="en-US" sz="1800" spc="-1" strike="noStrike">
              <a:solidFill>
                <a:srgbClr val="000000"/>
              </a:solidFill>
              <a:latin typeface="Arial"/>
            </a:endParaRPr>
          </a:p>
          <a:p>
            <a:pPr indent="0" algn="just">
              <a:lnSpc>
                <a:spcPct val="100000"/>
              </a:lnSpc>
              <a:buNone/>
              <a:tabLst>
                <a:tab algn="l" pos="0"/>
              </a:tabLst>
            </a:pPr>
            <a:endParaRPr b="0" lang="en-US" sz="1800" spc="-1" strike="noStrike">
              <a:solidFill>
                <a:srgbClr val="000000"/>
              </a:solidFill>
              <a:latin typeface="Arial"/>
            </a:endParaRPr>
          </a:p>
          <a:p>
            <a:pPr indent="0" algn="just">
              <a:lnSpc>
                <a:spcPct val="100000"/>
              </a:lnSpc>
              <a:buNone/>
              <a:tabLst>
                <a:tab algn="l" pos="0"/>
              </a:tabLst>
            </a:pPr>
            <a:r>
              <a:rPr b="1" lang="en-US" sz="1800" spc="-1" strike="noStrike">
                <a:solidFill>
                  <a:srgbClr val="000000"/>
                </a:solidFill>
                <a:latin typeface="Liberation Sans Narrow"/>
              </a:rPr>
              <a:t>23 July 1946</a:t>
            </a:r>
            <a:endParaRPr b="0" lang="en-US" sz="1800" spc="-1" strike="noStrike">
              <a:solidFill>
                <a:srgbClr val="000000"/>
              </a:solidFill>
              <a:latin typeface="Arial"/>
            </a:endParaRPr>
          </a:p>
          <a:p>
            <a:pPr lvl="1" marL="864000" indent="-324000" algn="just">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Formal establishment of Australia’s signals intelligence capabilit</a:t>
            </a:r>
            <a:r>
              <a:rPr b="0" lang="en-US" sz="1800" spc="-1" strike="noStrike">
                <a:solidFill>
                  <a:srgbClr val="000000"/>
                </a:solidFill>
                <a:latin typeface="Liberation Sans Narrow"/>
              </a:rPr>
              <a:t>y.</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01 April 1947 – Defense Signals Bureau (DSB)</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Founded in Melbourne.</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Tasked with:</a:t>
            </a:r>
            <a:endParaRPr b="0" lang="en-US" sz="1800" spc="-1" strike="noStrike">
              <a:solidFill>
                <a:srgbClr val="000000"/>
              </a:solidFill>
              <a:latin typeface="Arial"/>
            </a:endParaRPr>
          </a:p>
          <a:p>
            <a:pPr lvl="2" marL="1296000" indent="-288000">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Foreign communications exploitation (signals intelligence).</a:t>
            </a:r>
            <a:endParaRPr b="0" lang="en-US" sz="1800" spc="-1" strike="noStrike">
              <a:solidFill>
                <a:srgbClr val="000000"/>
              </a:solidFill>
              <a:latin typeface="Arial"/>
            </a:endParaRPr>
          </a:p>
          <a:p>
            <a:pPr lvl="2" marL="1296000" indent="-288000">
              <a:lnSpc>
                <a:spcPct val="100000"/>
              </a:lnSpc>
              <a:buClr>
                <a:srgbClr val="04617b"/>
              </a:buClr>
              <a:buSzPct val="45000"/>
              <a:buFont typeface="Wingdings" charset="2"/>
              <a:buChar char=""/>
              <a:tabLst>
                <a:tab algn="l" pos="0"/>
              </a:tabLst>
            </a:pPr>
            <a:r>
              <a:rPr b="0" i="1" lang="en-US" sz="1800" spc="-1" strike="noStrike">
                <a:solidFill>
                  <a:srgbClr val="000000"/>
                </a:solidFill>
                <a:latin typeface="Liberation Sans Narrow"/>
              </a:rPr>
              <a:t>Communications security for the armed forces and government</a:t>
            </a:r>
            <a:r>
              <a:rPr b="0" i="1" lang="en-US" sz="2000" spc="-1" strike="noStrike">
                <a:solidFill>
                  <a:srgbClr val="000000"/>
                </a:solidFill>
                <a:latin typeface="Liberation Sans Narrow"/>
              </a:rPr>
              <a:t>.</a:t>
            </a:r>
            <a:endParaRPr b="0" lang="en-US" sz="2000" spc="-1" strike="noStrike">
              <a:solidFill>
                <a:srgbClr val="000000"/>
              </a:solidFill>
              <a:latin typeface="Arial"/>
            </a:endParaRPr>
          </a:p>
          <a:p>
            <a:pPr marL="1314000" indent="-1314000">
              <a:lnSpc>
                <a:spcPct val="100000"/>
              </a:lnSpc>
              <a:buNone/>
              <a:tabLst>
                <a:tab algn="l" pos="0"/>
              </a:tabLst>
            </a:pPr>
            <a:endParaRPr b="0" lang="en-US" sz="2000" spc="-1" strike="noStrike">
              <a:solidFill>
                <a:srgbClr val="000000"/>
              </a:solidFill>
              <a:latin typeface="Arial"/>
            </a:endParaRPr>
          </a:p>
          <a:p>
            <a:pPr marL="1314000" indent="-1314000">
              <a:lnSpc>
                <a:spcPct val="100000"/>
              </a:lnSpc>
              <a:buNone/>
              <a:tabLst>
                <a:tab algn="l" pos="0"/>
              </a:tabLst>
            </a:pPr>
            <a:endParaRPr b="0" lang="en-US" sz="2000" spc="-1" strike="noStrike">
              <a:solidFill>
                <a:srgbClr val="000000"/>
              </a:solidFill>
              <a:latin typeface="Arial"/>
            </a:endParaRPr>
          </a:p>
          <a:p>
            <a:pPr marL="1314000" indent="-1314000">
              <a:lnSpc>
                <a:spcPct val="100000"/>
              </a:lnSpc>
              <a:buNone/>
              <a:tabLst>
                <a:tab algn="l" pos="0"/>
              </a:tabLst>
            </a:pPr>
            <a:r>
              <a:rPr b="0" lang="en-US" sz="2000" spc="-1" strike="noStrike">
                <a:solidFill>
                  <a:srgbClr val="000000"/>
                </a:solidFill>
                <a:latin typeface="Liberation Sans Narrow"/>
              </a:rPr>
              <a:t>This foundation evolved into today’s Australian Signals Directorate (ASD), a leader in intelligence and cybersecurity.</a:t>
            </a:r>
            <a:endParaRPr b="0" lang="en-US" sz="2000" spc="-1" strike="noStrike">
              <a:solidFill>
                <a:srgbClr val="000000"/>
              </a:solidFill>
              <a:latin typeface="Arial"/>
            </a:endParaRPr>
          </a:p>
        </p:txBody>
      </p:sp>
      <p:sp>
        <p:nvSpPr>
          <p:cNvPr id="29" name=""/>
          <p:cNvSpPr/>
          <p:nvPr/>
        </p:nvSpPr>
        <p:spPr>
          <a:xfrm>
            <a:off x="599040" y="2302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31"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October 1949 – Defence Signals Branch</a:t>
            </a:r>
            <a:endParaRPr b="0" lang="en-US" sz="18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1800" spc="-1" strike="noStrike">
                <a:solidFill>
                  <a:srgbClr val="000000"/>
                </a:solidFill>
                <a:latin typeface="Liberation Sans Narrow"/>
              </a:rPr>
              <a:t>Renamed from the Defence Signals Bureau.</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Liberation Sans Narrow"/>
              </a:rPr>
              <a:t> </a:t>
            </a:r>
            <a:endParaRPr b="0" lang="en-US" sz="18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January 1964 – Defence Signals Division</a:t>
            </a:r>
            <a:endParaRPr b="0" lang="en-US" sz="1800" spc="-1" strike="noStrike">
              <a:solidFill>
                <a:srgbClr val="000000"/>
              </a:solidFill>
              <a:latin typeface="Arial"/>
            </a:endParaRPr>
          </a:p>
          <a:p>
            <a:pPr lvl="2" marL="648000" indent="-216000">
              <a:lnSpc>
                <a:spcPct val="100000"/>
              </a:lnSpc>
              <a:spcAft>
                <a:spcPts val="850"/>
              </a:spcAft>
              <a:buClr>
                <a:srgbClr val="000000"/>
              </a:buClr>
              <a:buSzPct val="45000"/>
              <a:buFont typeface="Wingdings" charset="2"/>
              <a:buChar char=""/>
              <a:tabLst>
                <a:tab algn="l" pos="0"/>
              </a:tabLst>
            </a:pPr>
            <a:r>
              <a:rPr b="0" i="1" lang="en-US" sz="1800" spc="-1" strike="noStrike">
                <a:solidFill>
                  <a:srgbClr val="000000"/>
                </a:solidFill>
                <a:latin typeface="Liberation Sans Narrow"/>
              </a:rPr>
              <a:t>Expanded role in signals intelligence and security.</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Liberation Sans Narrow"/>
              </a:rPr>
              <a:t> </a:t>
            </a:r>
            <a:endParaRPr b="0" lang="en-US" sz="18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1977 – Formal Recognition</a:t>
            </a:r>
            <a:endParaRPr b="0" lang="en-US" sz="18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1800" spc="-1" strike="noStrike">
                <a:solidFill>
                  <a:srgbClr val="000000"/>
                </a:solidFill>
                <a:latin typeface="Liberation Sans Narrow"/>
              </a:rPr>
              <a:t>The Hope Royal Commission into Intelligence and Security acknowledged DSD’s intelligence role.</a:t>
            </a:r>
            <a:endParaRPr b="0" lang="en-US" sz="18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1800" spc="-1" strike="noStrike">
                <a:solidFill>
                  <a:srgbClr val="000000"/>
                </a:solidFill>
                <a:latin typeface="Liberation Sans Narrow"/>
              </a:rPr>
              <a:t>Announced in the Prime Minister’s statement to the House of Representatives.</a:t>
            </a:r>
            <a:endParaRPr b="0" lang="en-US" sz="1800" spc="-1" strike="noStrike">
              <a:solidFill>
                <a:srgbClr val="000000"/>
              </a:solidFill>
              <a:latin typeface="Arial"/>
            </a:endParaRPr>
          </a:p>
          <a:p>
            <a:pPr indent="0">
              <a:lnSpc>
                <a:spcPct val="100000"/>
              </a:lnSpc>
              <a:spcAft>
                <a:spcPts val="1409"/>
              </a:spcAft>
              <a:buNone/>
              <a:tabLst>
                <a:tab algn="l" pos="0"/>
              </a:tabLst>
            </a:pPr>
            <a:endParaRPr b="0" lang="en-US" sz="2000" spc="-1" strike="noStrike">
              <a:solidFill>
                <a:srgbClr val="000000"/>
              </a:solidFill>
              <a:latin typeface="Arial"/>
            </a:endParaRPr>
          </a:p>
          <a:p>
            <a:pPr indent="0">
              <a:lnSpc>
                <a:spcPct val="100000"/>
              </a:lnSpc>
              <a:spcAft>
                <a:spcPts val="1409"/>
              </a:spcAft>
              <a:buNone/>
              <a:tabLst>
                <a:tab algn="l" pos="0"/>
              </a:tabLst>
            </a:pPr>
            <a:endParaRPr b="0" lang="en-US" sz="2000" spc="-1" strike="noStrike">
              <a:solidFill>
                <a:srgbClr val="000000"/>
              </a:solidFill>
              <a:latin typeface="Arial"/>
            </a:endParaRPr>
          </a:p>
          <a:p>
            <a:pPr indent="0">
              <a:lnSpc>
                <a:spcPct val="100000"/>
              </a:lnSpc>
              <a:spcAft>
                <a:spcPts val="1409"/>
              </a:spcAft>
              <a:buNone/>
              <a:tabLst>
                <a:tab algn="l" pos="0"/>
              </a:tabLst>
            </a:pPr>
            <a:r>
              <a:rPr b="0" lang="en-US" sz="2000" spc="-1" strike="noStrike">
                <a:solidFill>
                  <a:srgbClr val="000000"/>
                </a:solidFill>
                <a:latin typeface="Liberation Sans Narrow"/>
              </a:rPr>
              <a:t>Each transformation strengthened ASD’s mission in intelligence, cybersecurity, and national defense</a:t>
            </a:r>
            <a:endParaRPr b="0" lang="en-US" sz="2000" spc="-1" strike="noStrike">
              <a:solidFill>
                <a:srgbClr val="000000"/>
              </a:solidFill>
              <a:latin typeface="Arial"/>
            </a:endParaRPr>
          </a:p>
        </p:txBody>
      </p:sp>
      <p:sp>
        <p:nvSpPr>
          <p:cNvPr id="32" name=""/>
          <p:cNvSpPr/>
          <p:nvPr/>
        </p:nvSpPr>
        <p:spPr>
          <a:xfrm>
            <a:off x="590040" y="2302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34"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1979 – A Permanent Home</a:t>
            </a:r>
            <a:endParaRPr b="0" lang="en-US" sz="18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1800" spc="-1" strike="noStrike">
                <a:solidFill>
                  <a:srgbClr val="000000"/>
                </a:solidFill>
                <a:latin typeface="Liberation Sans Narrow"/>
              </a:rPr>
              <a:t>Relocated from its ‘temporary’ accommodation in Albert Park to a purpose-built facility at Victoria Barracks, Melbourne.</a:t>
            </a:r>
            <a:endParaRPr b="0" lang="en-US" sz="1800" spc="-1" strike="noStrike">
              <a:solidFill>
                <a:srgbClr val="000000"/>
              </a:solidFill>
              <a:latin typeface="Arial"/>
            </a:endParaRPr>
          </a:p>
          <a:p>
            <a:pPr marL="648000" indent="0">
              <a:lnSpc>
                <a:spcPct val="100000"/>
              </a:lnSpc>
              <a:buNone/>
              <a:tabLst>
                <a:tab algn="l" pos="0"/>
              </a:tabLst>
            </a:pPr>
            <a:endParaRPr b="0" lang="en-US" sz="1800" spc="-1" strike="noStrike">
              <a:solidFill>
                <a:srgbClr val="000000"/>
              </a:solidFill>
              <a:latin typeface="Arial"/>
            </a:endParaRPr>
          </a:p>
          <a:p>
            <a:pPr marL="628200" indent="-628200">
              <a:lnSpc>
                <a:spcPct val="100000"/>
              </a:lnSpc>
              <a:buNone/>
              <a:tabLst>
                <a:tab algn="l" pos="0"/>
              </a:tabLst>
            </a:pPr>
            <a:r>
              <a:rPr b="1" lang="en-US" sz="1800" spc="-1" strike="noStrike">
                <a:solidFill>
                  <a:srgbClr val="000000"/>
                </a:solidFill>
                <a:latin typeface="Liberation Sans Narrow"/>
              </a:rPr>
              <a:t>1986 – Supercomputing Era Begins</a:t>
            </a:r>
            <a:endParaRPr b="0" lang="en-US" sz="1800" spc="-1" strike="noStrike">
              <a:solidFill>
                <a:srgbClr val="000000"/>
              </a:solidFill>
              <a:latin typeface="Arial"/>
            </a:endParaRPr>
          </a:p>
          <a:p>
            <a:pPr lvl="2" marL="648000" indent="-216000">
              <a:lnSpc>
                <a:spcPct val="100000"/>
              </a:lnSpc>
              <a:buClr>
                <a:srgbClr val="000000"/>
              </a:buClr>
              <a:buSzPct val="45000"/>
              <a:buFont typeface="Wingdings" charset="2"/>
              <a:buChar char=""/>
              <a:tabLst>
                <a:tab algn="l" pos="0"/>
              </a:tabLst>
            </a:pPr>
            <a:r>
              <a:rPr b="0" i="1" lang="en-US" sz="1800" spc="-1" strike="noStrike">
                <a:solidFill>
                  <a:srgbClr val="000000"/>
                </a:solidFill>
                <a:latin typeface="Liberation Sans Narrow"/>
              </a:rPr>
              <a:t>Acquired Australia’s first supercomputer, a Cray Research system, enhancing intelligence capabilities.</a:t>
            </a:r>
            <a:endParaRPr b="0" lang="en-US" sz="1800" spc="-1" strike="noStrike">
              <a:solidFill>
                <a:srgbClr val="000000"/>
              </a:solidFill>
              <a:latin typeface="Arial"/>
            </a:endParaRPr>
          </a:p>
          <a:p>
            <a:pPr marL="648000" indent="0">
              <a:lnSpc>
                <a:spcPct val="100000"/>
              </a:lnSpc>
              <a:buNone/>
              <a:tabLst>
                <a:tab algn="l" pos="0"/>
              </a:tabLst>
            </a:pPr>
            <a:endParaRPr b="0" lang="en-US" sz="1800" spc="-1" strike="noStrike">
              <a:solidFill>
                <a:srgbClr val="000000"/>
              </a:solidFill>
              <a:latin typeface="Arial"/>
            </a:endParaRPr>
          </a:p>
          <a:p>
            <a:pPr marL="628200" indent="-628200">
              <a:lnSpc>
                <a:spcPct val="100000"/>
              </a:lnSpc>
              <a:buNone/>
              <a:tabLst>
                <a:tab algn="l" pos="0"/>
              </a:tabLst>
            </a:pPr>
            <a:r>
              <a:rPr b="1" lang="en-US" sz="1800" spc="-1" strike="noStrike">
                <a:solidFill>
                  <a:srgbClr val="000000"/>
                </a:solidFill>
                <a:latin typeface="Liberation Sans Narrow"/>
              </a:rPr>
              <a:t>June 1988 – Move to Canberra</a:t>
            </a:r>
            <a:endParaRPr b="0" lang="en-US" sz="1800" spc="-1" strike="noStrike">
              <a:solidFill>
                <a:srgbClr val="000000"/>
              </a:solidFill>
              <a:latin typeface="Arial"/>
            </a:endParaRPr>
          </a:p>
          <a:p>
            <a:pPr lvl="2" marL="648000" indent="-216000">
              <a:lnSpc>
                <a:spcPct val="100000"/>
              </a:lnSpc>
              <a:buClr>
                <a:srgbClr val="000000"/>
              </a:buClr>
              <a:buFont typeface="Symbol" charset="2"/>
              <a:buChar char=""/>
              <a:tabLst>
                <a:tab algn="l" pos="0"/>
              </a:tabLst>
            </a:pPr>
            <a:r>
              <a:rPr b="0" i="1" lang="en-US" sz="1800" spc="-1" strike="noStrike">
                <a:solidFill>
                  <a:srgbClr val="000000"/>
                </a:solidFill>
                <a:latin typeface="Liberation Sans Narrow"/>
              </a:rPr>
              <a:t>Government decided DSD should relocate to Defence headquarters at Russell Offices, Canberra.</a:t>
            </a:r>
            <a:endParaRPr b="0" lang="en-US" sz="1800" spc="-1" strike="noStrike">
              <a:solidFill>
                <a:srgbClr val="000000"/>
              </a:solidFill>
              <a:latin typeface="Arial"/>
            </a:endParaRPr>
          </a:p>
          <a:p>
            <a:pPr lvl="2" marL="648000" indent="-216000">
              <a:lnSpc>
                <a:spcPct val="100000"/>
              </a:lnSpc>
              <a:buClr>
                <a:srgbClr val="000000"/>
              </a:buClr>
              <a:buFont typeface="Symbol" charset="2"/>
              <a:buChar char=""/>
              <a:tabLst>
                <a:tab algn="l" pos="0"/>
              </a:tabLst>
            </a:pPr>
            <a:r>
              <a:rPr b="0" i="1" lang="en-US" sz="1800" spc="-1" strike="noStrike">
                <a:solidFill>
                  <a:srgbClr val="000000"/>
                </a:solidFill>
                <a:latin typeface="Liberation Sans Narrow"/>
              </a:rPr>
              <a:t>Enabled closer collaboration with Defence, intelligence agencies, and key government departments.</a:t>
            </a:r>
            <a:endParaRPr b="0" lang="en-US" sz="1800" spc="-1" strike="noStrike">
              <a:solidFill>
                <a:srgbClr val="000000"/>
              </a:solidFill>
              <a:latin typeface="Arial"/>
            </a:endParaRPr>
          </a:p>
          <a:p>
            <a:pPr indent="0">
              <a:lnSpc>
                <a:spcPct val="100000"/>
              </a:lnSpc>
              <a:spcAft>
                <a:spcPts val="1409"/>
              </a:spcAft>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0" i="1" lang="en-US" sz="2000" spc="-1" strike="noStrike">
                <a:solidFill>
                  <a:srgbClr val="000000"/>
                </a:solidFill>
                <a:latin typeface="Liberation Sans Narrow"/>
              </a:rPr>
              <a:t>These milestones strengthened DSD’s technological capabilities and strategic partnerships.</a:t>
            </a:r>
            <a:endParaRPr b="0" lang="en-US" sz="2000" spc="-1" strike="noStrike">
              <a:solidFill>
                <a:srgbClr val="000000"/>
              </a:solidFill>
              <a:latin typeface="Arial"/>
            </a:endParaRPr>
          </a:p>
          <a:p>
            <a:pPr marL="648000" indent="0">
              <a:lnSpc>
                <a:spcPct val="100000"/>
              </a:lnSpc>
              <a:spcAft>
                <a:spcPts val="850"/>
              </a:spcAft>
              <a:buNone/>
              <a:tabLst>
                <a:tab algn="l" pos="0"/>
              </a:tabLst>
            </a:pPr>
            <a:endParaRPr b="0" lang="en-US" sz="2000" spc="-1" strike="noStrike">
              <a:solidFill>
                <a:srgbClr val="000000"/>
              </a:solidFill>
              <a:latin typeface="Arial"/>
            </a:endParaRPr>
          </a:p>
        </p:txBody>
      </p:sp>
      <p:sp>
        <p:nvSpPr>
          <p:cNvPr id="35" name=""/>
          <p:cNvSpPr/>
          <p:nvPr/>
        </p:nvSpPr>
        <p:spPr>
          <a:xfrm>
            <a:off x="581040" y="2302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37"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The 2000s – Rise of Information Security</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Rapid internet expansion and online service adoption by Australian governments.</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Increased focus on protecting national digital infrastructure.</a:t>
            </a:r>
            <a:endParaRPr b="0" lang="en-US" sz="1800" spc="-1" strike="noStrike">
              <a:solidFill>
                <a:srgbClr val="000000"/>
              </a:solidFill>
              <a:latin typeface="Arial"/>
            </a:endParaRPr>
          </a:p>
          <a:p>
            <a:pPr marL="864000" indent="0">
              <a:lnSpc>
                <a:spcPct val="100000"/>
              </a:lnSpc>
              <a:spcAft>
                <a:spcPts val="1123"/>
              </a:spcAft>
              <a:buNone/>
              <a:tabLst>
                <a:tab algn="l" pos="0"/>
              </a:tabLst>
            </a:pPr>
            <a:endParaRPr b="0" lang="en-US" sz="18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January 2010 – Cyber Security Operations Centre (CSOC)</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Established to monitor and respond to ICT security threats.</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Developed a comprehensive understanding of cyber threats to Australia’s critical systems.</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Coordinated cyber defense efforts across government and industry.</a:t>
            </a:r>
            <a:endParaRPr b="0" lang="en-US" sz="1800" spc="-1" strike="noStrike">
              <a:solidFill>
                <a:srgbClr val="000000"/>
              </a:solidFill>
              <a:latin typeface="Arial"/>
            </a:endParaRPr>
          </a:p>
          <a:p>
            <a:pPr marL="864000" indent="0">
              <a:lnSpc>
                <a:spcPct val="100000"/>
              </a:lnSpc>
              <a:buNone/>
              <a:tabLst>
                <a:tab algn="l" pos="0"/>
              </a:tabLst>
            </a:pPr>
            <a:endParaRPr b="0" lang="en-US" sz="2000" spc="-1" strike="noStrike">
              <a:solidFill>
                <a:srgbClr val="000000"/>
              </a:solidFill>
              <a:latin typeface="Arial"/>
            </a:endParaRPr>
          </a:p>
          <a:p>
            <a:pPr marL="864000" indent="0">
              <a:lnSpc>
                <a:spcPct val="100000"/>
              </a:lnSpc>
              <a:buNone/>
              <a:tabLst>
                <a:tab algn="l" pos="0"/>
              </a:tabLst>
            </a:pPr>
            <a:endParaRPr b="0" lang="en-US" sz="2000" spc="-1" strike="noStrike">
              <a:solidFill>
                <a:srgbClr val="000000"/>
              </a:solidFill>
              <a:latin typeface="Arial"/>
            </a:endParaRPr>
          </a:p>
          <a:p>
            <a:pPr marL="856800" indent="-856800">
              <a:lnSpc>
                <a:spcPct val="100000"/>
              </a:lnSpc>
              <a:buNone/>
              <a:tabLst>
                <a:tab algn="l" pos="51120"/>
              </a:tabLst>
            </a:pPr>
            <a:endParaRPr b="0" lang="en-US" sz="2000" spc="-1" strike="noStrike">
              <a:solidFill>
                <a:srgbClr val="000000"/>
              </a:solidFill>
              <a:latin typeface="Arial"/>
            </a:endParaRPr>
          </a:p>
          <a:p>
            <a:pPr marL="856800" indent="-856800">
              <a:lnSpc>
                <a:spcPct val="100000"/>
              </a:lnSpc>
              <a:buNone/>
              <a:tabLst>
                <a:tab algn="l" pos="51120"/>
              </a:tabLst>
            </a:pPr>
            <a:endParaRPr b="0" lang="en-US" sz="2000" spc="-1" strike="noStrike">
              <a:solidFill>
                <a:srgbClr val="000000"/>
              </a:solidFill>
              <a:latin typeface="Arial"/>
            </a:endParaRPr>
          </a:p>
          <a:p>
            <a:pPr marL="856800" indent="-856800">
              <a:lnSpc>
                <a:spcPct val="100000"/>
              </a:lnSpc>
              <a:buNone/>
              <a:tabLst>
                <a:tab algn="l" pos="51120"/>
              </a:tabLst>
            </a:pPr>
            <a:r>
              <a:rPr b="0" lang="en-US" sz="2000" spc="-1" strike="noStrike">
                <a:solidFill>
                  <a:srgbClr val="000000"/>
                </a:solidFill>
                <a:latin typeface="Liberation Sans Narrow"/>
              </a:rPr>
              <a:t>ASD’s Modern Evolution marked their transformation into a leader in national cybersecurity.</a:t>
            </a:r>
            <a:endParaRPr b="0" lang="en-US" sz="2000" spc="-1" strike="noStrike">
              <a:solidFill>
                <a:srgbClr val="000000"/>
              </a:solidFill>
              <a:latin typeface="Arial"/>
            </a:endParaRPr>
          </a:p>
        </p:txBody>
      </p:sp>
      <p:sp>
        <p:nvSpPr>
          <p:cNvPr id="38" name=""/>
          <p:cNvSpPr/>
          <p:nvPr/>
        </p:nvSpPr>
        <p:spPr>
          <a:xfrm>
            <a:off x="572040" y="2302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40"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May 2013 – A New Identity</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Defence Signals Directorate (DSD) renamed Australian Signals Directorate (ASD).</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Reflects its whole-of-government role in national security.</a:t>
            </a:r>
            <a:endParaRPr b="0" lang="en-US" sz="1800" spc="-1" strike="noStrike">
              <a:solidFill>
                <a:srgbClr val="000000"/>
              </a:solidFill>
              <a:latin typeface="Arial"/>
            </a:endParaRPr>
          </a:p>
          <a:p>
            <a:pPr marL="864000" indent="0">
              <a:lnSpc>
                <a:spcPct val="100000"/>
              </a:lnSpc>
              <a:spcAft>
                <a:spcPts val="1123"/>
              </a:spcAft>
              <a:buNone/>
              <a:tabLst>
                <a:tab algn="l" pos="0"/>
              </a:tabLst>
            </a:pPr>
            <a:endParaRPr b="0" lang="en-US" sz="1800" spc="-1" strike="noStrike">
              <a:solidFill>
                <a:srgbClr val="000000"/>
              </a:solidFill>
              <a:latin typeface="Arial"/>
            </a:endParaRPr>
          </a:p>
          <a:p>
            <a:pPr marL="856800" indent="-856800">
              <a:lnSpc>
                <a:spcPct val="100000"/>
              </a:lnSpc>
              <a:buNone/>
              <a:tabLst>
                <a:tab algn="l" pos="0"/>
              </a:tabLst>
            </a:pPr>
            <a:r>
              <a:rPr b="1" lang="en-US" sz="1800" spc="-1" strike="noStrike">
                <a:solidFill>
                  <a:srgbClr val="000000"/>
                </a:solidFill>
                <a:latin typeface="Liberation Sans Narrow"/>
              </a:rPr>
              <a:t>November 2014 – Strengthening Cybersecurity</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Cyber Security Operations Centre (CSOC) evolved into the Australian Cyber Security Centre (ACSC).</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Marked a new phase in Australia’s cyber defense capabilities.</a:t>
            </a:r>
            <a:endParaRPr b="0" lang="en-US" sz="1800" spc="-1" strike="noStrike">
              <a:solidFill>
                <a:srgbClr val="000000"/>
              </a:solidFill>
              <a:latin typeface="Arial"/>
            </a:endParaRPr>
          </a:p>
          <a:p>
            <a:pPr marL="864000" indent="0">
              <a:lnSpc>
                <a:spcPct val="100000"/>
              </a:lnSpc>
              <a:spcAft>
                <a:spcPts val="1123"/>
              </a:spcAft>
              <a:buNone/>
              <a:tabLst>
                <a:tab algn="l" pos="0"/>
              </a:tabLst>
            </a:pPr>
            <a:endParaRPr b="0" lang="en-US" sz="1800" spc="-1" strike="noStrike">
              <a:solidFill>
                <a:srgbClr val="000000"/>
              </a:solidFill>
              <a:latin typeface="Arial"/>
            </a:endParaRPr>
          </a:p>
          <a:p>
            <a:pPr marL="856800" indent="-856800">
              <a:lnSpc>
                <a:spcPct val="100000"/>
              </a:lnSpc>
              <a:buNone/>
              <a:tabLst>
                <a:tab algn="l" pos="0"/>
              </a:tabLst>
            </a:pPr>
            <a:r>
              <a:rPr b="1" lang="en-US" sz="1800" spc="-1" strike="noStrike">
                <a:solidFill>
                  <a:srgbClr val="000000"/>
                </a:solidFill>
                <a:latin typeface="Liberation Sans Narrow"/>
              </a:rPr>
              <a:t>July 2017 – Intelligence Review</a:t>
            </a:r>
            <a:endParaRPr b="0" lang="en-US" sz="1800" spc="-1" strike="noStrike">
              <a:solidFill>
                <a:srgbClr val="000000"/>
              </a:solidFill>
              <a:latin typeface="Arial"/>
            </a:endParaRPr>
          </a:p>
          <a:p>
            <a:pPr lvl="1" marL="864000" indent="-324000">
              <a:lnSpc>
                <a:spcPct val="100000"/>
              </a:lnSpc>
              <a:spcAft>
                <a:spcPts val="1123"/>
              </a:spcAft>
              <a:buClr>
                <a:srgbClr val="04617b"/>
              </a:buClr>
              <a:buSzPct val="45000"/>
              <a:buFont typeface="Wingdings" charset="2"/>
              <a:buChar char=""/>
              <a:tabLst>
                <a:tab algn="l" pos="0"/>
              </a:tabLst>
            </a:pPr>
            <a:r>
              <a:rPr b="0" lang="en-US" sz="1800" spc="-1" strike="noStrike">
                <a:solidFill>
                  <a:srgbClr val="000000"/>
                </a:solidFill>
                <a:latin typeface="Liberation Sans Narrow"/>
              </a:rPr>
              <a:t>Prime Minister released the unclassified version of the 2017 Independent Intelligence Review.</a:t>
            </a:r>
            <a:endParaRPr b="0" lang="en-US" sz="18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Liberation Sans Narrow"/>
              </a:rPr>
              <a:t>These milestones reinforced ASD’s leadership in intelligence and cybersecurity.</a:t>
            </a:r>
            <a:endParaRPr b="0" lang="en-US" sz="2000" spc="-1" strike="noStrike">
              <a:solidFill>
                <a:srgbClr val="000000"/>
              </a:solidFill>
              <a:latin typeface="Arial"/>
            </a:endParaRPr>
          </a:p>
        </p:txBody>
      </p:sp>
      <p:sp>
        <p:nvSpPr>
          <p:cNvPr id="41" name=""/>
          <p:cNvSpPr/>
          <p:nvPr/>
        </p:nvSpPr>
        <p:spPr>
          <a:xfrm>
            <a:off x="563040" y="2230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43" name="PlaceHolder 2"/>
          <p:cNvSpPr>
            <a:spLocks noGrp="1"/>
          </p:cNvSpPr>
          <p:nvPr>
            <p:ph/>
          </p:nvPr>
        </p:nvSpPr>
        <p:spPr>
          <a:xfrm>
            <a:off x="599040" y="1920240"/>
            <a:ext cx="10739160" cy="5028840"/>
          </a:xfrm>
          <a:prstGeom prst="rect">
            <a:avLst/>
          </a:prstGeom>
          <a:noFill/>
          <a:ln w="0">
            <a:noFill/>
          </a:ln>
        </p:spPr>
        <p:txBody>
          <a:bodyPr lIns="0" rIns="0" tIns="0" bIns="0" anchor="t">
            <a:noAutofit/>
          </a:bodyPr>
          <a:p>
            <a:pPr indent="0">
              <a:lnSpc>
                <a:spcPct val="100000"/>
              </a:lnSpc>
              <a:buNone/>
              <a:tabLst>
                <a:tab algn="l" pos="0"/>
              </a:tabLst>
            </a:pPr>
            <a:r>
              <a:rPr b="0" lang="en-US" sz="2400" spc="-1" strike="noStrike">
                <a:solidFill>
                  <a:srgbClr val="000000"/>
                </a:solidFill>
                <a:latin typeface="Liberation Sans Narrow"/>
              </a:rPr>
              <a:t>The History of ASD continues:</a:t>
            </a:r>
            <a:endParaRPr b="0" lang="en-US" sz="24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April 2018 – ASD Becomes a Statutory Agency</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The Intelligence Services Amendment (Establishment of ASD) Bill 2018 received Royal Assent and became law on 11 April 2018.</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On 1 July 2018, ASD officially became a statutory agency within the Defence portfolio.</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r>
              <a:rPr b="1" lang="en-US" sz="1800" spc="-1" strike="noStrike">
                <a:solidFill>
                  <a:srgbClr val="000000"/>
                </a:solidFill>
                <a:latin typeface="Liberation Sans Narrow"/>
              </a:rPr>
              <a:t>December 2019 – Historic Leadership Appointment</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Prime Minister announced Ms. Rachel Noble PSM as Director-General Designate of ASD.</a:t>
            </a:r>
            <a:endParaRPr b="0" lang="en-US" sz="1800" spc="-1" strike="noStrike">
              <a:solidFill>
                <a:srgbClr val="000000"/>
              </a:solidFill>
              <a:latin typeface="Arial"/>
            </a:endParaRPr>
          </a:p>
          <a:p>
            <a:pPr lvl="1" marL="864000" indent="-324000">
              <a:lnSpc>
                <a:spcPct val="100000"/>
              </a:lnSpc>
              <a:buClr>
                <a:srgbClr val="04617b"/>
              </a:buClr>
              <a:buSzPct val="45000"/>
              <a:buFont typeface="Wingdings" charset="2"/>
              <a:buChar char=""/>
              <a:tabLst>
                <a:tab algn="l" pos="0"/>
              </a:tabLst>
            </a:pPr>
            <a:r>
              <a:rPr b="0" lang="en-US" sz="1800" spc="-1" strike="noStrike">
                <a:solidFill>
                  <a:srgbClr val="000000"/>
                </a:solidFill>
                <a:latin typeface="Liberation Sans Narrow"/>
              </a:rPr>
              <a:t>In January 2020, she became the first woman to lead ASD.</a:t>
            </a:r>
            <a:endParaRPr b="0" lang="en-US" sz="18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endParaRPr b="0" lang="en-U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Liberation Sans Narrow"/>
              </a:rPr>
              <a:t>A New Era of Independence &amp; Leadership, these milestones strengthened ASD’s independence and leadership in national security.</a:t>
            </a:r>
            <a:endParaRPr b="0" lang="en-US" sz="2000" spc="-1" strike="noStrike">
              <a:solidFill>
                <a:srgbClr val="000000"/>
              </a:solidFill>
              <a:latin typeface="Arial"/>
            </a:endParaRPr>
          </a:p>
        </p:txBody>
      </p:sp>
      <p:sp>
        <p:nvSpPr>
          <p:cNvPr id="44" name=""/>
          <p:cNvSpPr/>
          <p:nvPr/>
        </p:nvSpPr>
        <p:spPr>
          <a:xfrm>
            <a:off x="554040" y="2302560"/>
            <a:ext cx="10830960" cy="36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599040" y="121320"/>
            <a:ext cx="10798200" cy="1261800"/>
          </a:xfrm>
          <a:prstGeom prst="rect">
            <a:avLst/>
          </a:prstGeom>
          <a:noFill/>
          <a:ln w="0">
            <a:noFill/>
          </a:ln>
        </p:spPr>
        <p:txBody>
          <a:bodyPr lIns="0" rIns="0" tIns="0" bIns="0" anchor="b">
            <a:normAutofit fontScale="70000"/>
          </a:bodyPr>
          <a:p>
            <a:pPr indent="0">
              <a:lnSpc>
                <a:spcPct val="100000"/>
              </a:lnSpc>
              <a:buNone/>
              <a:tabLst>
                <a:tab algn="l" pos="0"/>
              </a:tabLst>
            </a:pPr>
            <a:r>
              <a:rPr b="0" lang="en-US" sz="6000" spc="-1" strike="noStrike">
                <a:solidFill>
                  <a:srgbClr val="ffffff"/>
                </a:solidFill>
                <a:latin typeface="Source Sans Pro Light"/>
              </a:rPr>
              <a:t>What is the Commemorative Coin:</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000000"/>
              </a:solidFill>
              <a:latin typeface="Arial"/>
            </a:endParaRPr>
          </a:p>
        </p:txBody>
      </p:sp>
      <p:sp>
        <p:nvSpPr>
          <p:cNvPr id="46" name="PlaceHolder 2"/>
          <p:cNvSpPr>
            <a:spLocks noGrp="1"/>
          </p:cNvSpPr>
          <p:nvPr>
            <p:ph/>
          </p:nvPr>
        </p:nvSpPr>
        <p:spPr>
          <a:xfrm>
            <a:off x="599040" y="1920240"/>
            <a:ext cx="10739160" cy="2285640"/>
          </a:xfrm>
          <a:prstGeom prst="rect">
            <a:avLst/>
          </a:prstGeom>
          <a:noFill/>
          <a:ln w="0">
            <a:noFill/>
          </a:ln>
        </p:spPr>
        <p:txBody>
          <a:bodyPr lIns="0" rIns="0" tIns="0" bIns="0" anchor="t">
            <a:noAutofit/>
          </a:bodyPr>
          <a:p>
            <a:pPr marL="432000" indent="0" algn="just">
              <a:lnSpc>
                <a:spcPct val="100000"/>
              </a:lnSpc>
              <a:spcAft>
                <a:spcPts val="1409"/>
              </a:spcAft>
              <a:buNone/>
              <a:tabLst>
                <a:tab algn="l" pos="0"/>
              </a:tabLst>
            </a:pPr>
            <a:r>
              <a:rPr b="1" lang="en-US" sz="2800" spc="-1" strike="noStrike">
                <a:solidFill>
                  <a:srgbClr val="000000"/>
                </a:solidFill>
                <a:latin typeface="Liberation Sans Narrow"/>
              </a:rPr>
              <a:t>1 September 2022</a:t>
            </a:r>
            <a:r>
              <a:rPr b="0" lang="en-US" sz="2800" spc="-1" strike="noStrike">
                <a:solidFill>
                  <a:srgbClr val="000000"/>
                </a:solidFill>
                <a:latin typeface="Liberation Sans Narrow"/>
              </a:rPr>
              <a:t> - the Royal Australian Mint released a limited edition 50 cent commemorative coin to celebrate the Australian Signals Directorate's (ASD) 75th anniversary. Fifty thousand coins have been produced..</a:t>
            </a:r>
            <a:endParaRPr b="0" lang="en-US" sz="2800" spc="-1" strike="noStrike">
              <a:solidFill>
                <a:srgbClr val="000000"/>
              </a:solidFill>
              <a:latin typeface="Arial"/>
            </a:endParaRPr>
          </a:p>
          <a:p>
            <a:pPr marL="432000" indent="0">
              <a:lnSpc>
                <a:spcPct val="100000"/>
              </a:lnSpc>
              <a:spcAft>
                <a:spcPts val="1409"/>
              </a:spcAft>
              <a:buNone/>
              <a:tabLst>
                <a:tab algn="l" pos="0"/>
              </a:tabLst>
            </a:pPr>
            <a:endParaRPr b="0" lang="en-US" sz="2800" spc="-1" strike="noStrike">
              <a:solidFill>
                <a:srgbClr val="000000"/>
              </a:solidFill>
              <a:latin typeface="Arial"/>
            </a:endParaRPr>
          </a:p>
          <a:p>
            <a:pPr marL="432000" indent="0">
              <a:lnSpc>
                <a:spcPct val="100000"/>
              </a:lnSpc>
              <a:spcAft>
                <a:spcPts val="1409"/>
              </a:spcAft>
              <a:buNone/>
              <a:tabLst>
                <a:tab algn="l" pos="0"/>
              </a:tabLst>
            </a:pPr>
            <a:endParaRPr b="0" lang="en-US" sz="3200" spc="-1" strike="noStrike">
              <a:solidFill>
                <a:srgbClr val="000000"/>
              </a:solidFill>
              <a:latin typeface="Arial"/>
            </a:endParaRPr>
          </a:p>
          <a:p>
            <a:pPr marL="864000" indent="0">
              <a:lnSpc>
                <a:spcPct val="100000"/>
              </a:lnSpc>
              <a:spcAft>
                <a:spcPts val="1123"/>
              </a:spcAft>
              <a:buNone/>
              <a:tabLst>
                <a:tab algn="l" pos="0"/>
              </a:tabLst>
            </a:pPr>
            <a:endParaRPr b="0" lang="en-US" sz="2800" spc="-1" strike="noStrike">
              <a:solidFill>
                <a:srgbClr val="000000"/>
              </a:solidFill>
              <a:latin typeface="Arial"/>
            </a:endParaRPr>
          </a:p>
        </p:txBody>
      </p:sp>
      <p:pic>
        <p:nvPicPr>
          <p:cNvPr id="47" name="" descr=""/>
          <p:cNvPicPr/>
          <p:nvPr/>
        </p:nvPicPr>
        <p:blipFill>
          <a:blip r:embed="rId2"/>
          <a:stretch/>
        </p:blipFill>
        <p:spPr>
          <a:xfrm>
            <a:off x="1353960" y="3383280"/>
            <a:ext cx="4104360" cy="4104360"/>
          </a:xfrm>
          <a:prstGeom prst="rect">
            <a:avLst/>
          </a:prstGeom>
          <a:ln w="0">
            <a:noFill/>
          </a:ln>
        </p:spPr>
      </p:pic>
      <p:pic>
        <p:nvPicPr>
          <p:cNvPr id="48" name="" descr=""/>
          <p:cNvPicPr/>
          <p:nvPr/>
        </p:nvPicPr>
        <p:blipFill>
          <a:blip r:embed="rId3"/>
          <a:stretch/>
        </p:blipFill>
        <p:spPr>
          <a:xfrm>
            <a:off x="6561720" y="3442680"/>
            <a:ext cx="4044960" cy="40449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1524</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2022-09-06T11:33:04Z</dcterms:created>
  <dc:creator/>
  <dc:description/>
  <dc:language>en-US</dc:language>
  <cp:lastModifiedBy/>
  <dcterms:modified xsi:type="dcterms:W3CDTF">2025-03-07T10:52:24Z</dcterms:modified>
  <cp:revision>30</cp:revision>
  <dc:subject/>
  <dc:title>Vivid</dc:title>
</cp:coreProperties>
</file>

<file path=docProps/custom.xml><?xml version="1.0" encoding="utf-8"?>
<Properties xmlns="http://schemas.openxmlformats.org/officeDocument/2006/custom-properties" xmlns:vt="http://schemas.openxmlformats.org/officeDocument/2006/docPropsVTypes"/>
</file>